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5"/>
  </p:notesMasterIdLst>
  <p:handoutMasterIdLst>
    <p:handoutMasterId r:id="rId16"/>
  </p:handoutMasterIdLst>
  <p:sldIdLst>
    <p:sldId id="257" r:id="rId2"/>
    <p:sldId id="278" r:id="rId3"/>
    <p:sldId id="259" r:id="rId4"/>
    <p:sldId id="273" r:id="rId5"/>
    <p:sldId id="281" r:id="rId6"/>
    <p:sldId id="282" r:id="rId7"/>
    <p:sldId id="285" r:id="rId8"/>
    <p:sldId id="286" r:id="rId9"/>
    <p:sldId id="275" r:id="rId10"/>
    <p:sldId id="283" r:id="rId11"/>
    <p:sldId id="276" r:id="rId12"/>
    <p:sldId id="277" r:id="rId13"/>
    <p:sldId id="287" r:id="rId14"/>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1" autoAdjust="0"/>
    <p:restoredTop sz="73723" autoAdjust="0"/>
  </p:normalViewPr>
  <p:slideViewPr>
    <p:cSldViewPr snapToGrid="0">
      <p:cViewPr varScale="1">
        <p:scale>
          <a:sx n="54" d="100"/>
          <a:sy n="54" d="100"/>
        </p:scale>
        <p:origin x="1668" y="66"/>
      </p:cViewPr>
      <p:guideLst>
        <p:guide orient="horz" pos="2160"/>
        <p:guide pos="3840"/>
        <p:guide pos="7296"/>
        <p:guide orient="horz" pos="4128"/>
      </p:guideLst>
    </p:cSldViewPr>
  </p:slideViewPr>
  <p:notesTextViewPr>
    <p:cViewPr>
      <p:scale>
        <a:sx n="3" d="2"/>
        <a:sy n="3" d="2"/>
      </p:scale>
      <p:origin x="0" y="0"/>
    </p:cViewPr>
  </p:notesTextViewPr>
  <p:notesViewPr>
    <p:cSldViewPr snapToGrid="0" showGuides="1">
      <p:cViewPr varScale="1">
        <p:scale>
          <a:sx n="76" d="100"/>
          <a:sy n="76" d="100"/>
        </p:scale>
        <p:origin x="253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7310"/>
          </a:xfrm>
          <a:prstGeom prst="rect">
            <a:avLst/>
          </a:prstGeom>
        </p:spPr>
        <p:txBody>
          <a:bodyPr vert="horz" lIns="93177" tIns="46589" rIns="93177" bIns="46589" rtlCol="0"/>
          <a:lstStyle>
            <a:lvl1pPr algn="r">
              <a:defRPr sz="1200"/>
            </a:lvl1pPr>
          </a:lstStyle>
          <a:p>
            <a:fld id="{68796EA6-6F25-4F19-87BA-7ADCC16DAEFF}" type="datetimeFigureOut">
              <a:rPr lang="en-US" smtClean="0"/>
              <a:t>10/1/2017</a:t>
            </a:fld>
            <a:endParaRPr lang="en-US" dirty="0"/>
          </a:p>
        </p:txBody>
      </p:sp>
      <p:sp>
        <p:nvSpPr>
          <p:cNvPr id="4" name="Footer Placeholder 3"/>
          <p:cNvSpPr>
            <a:spLocks noGrp="1"/>
          </p:cNvSpPr>
          <p:nvPr>
            <p:ph type="ftr" sz="quarter" idx="2"/>
          </p:nvPr>
        </p:nvSpPr>
        <p:spPr>
          <a:xfrm>
            <a:off x="0" y="8846554"/>
            <a:ext cx="2971800" cy="467309"/>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46554"/>
            <a:ext cx="2971800" cy="467309"/>
          </a:xfrm>
          <a:prstGeom prst="rect">
            <a:avLst/>
          </a:prstGeom>
        </p:spPr>
        <p:txBody>
          <a:bodyPr vert="horz" lIns="93177" tIns="46589" rIns="93177" bIns="46589" rtlCol="0" anchor="b"/>
          <a:lstStyle>
            <a:lvl1pPr algn="r">
              <a:defRPr sz="1200"/>
            </a:lvl1pPr>
          </a:lstStyle>
          <a:p>
            <a:fld id="{C64E50CC-F33A-4EF4-9F12-93EC4A21A0CF}" type="slidenum">
              <a:rPr lang="en-US" smtClean="0"/>
              <a:t>‹#›</a:t>
            </a:fld>
            <a:endParaRPr lang="en-US" dirty="0"/>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7310"/>
          </a:xfrm>
          <a:prstGeom prst="rect">
            <a:avLst/>
          </a:prstGeom>
        </p:spPr>
        <p:txBody>
          <a:bodyPr vert="horz" lIns="93177" tIns="46589" rIns="93177" bIns="46589" rtlCol="0"/>
          <a:lstStyle>
            <a:lvl1pPr algn="r">
              <a:defRPr sz="1200"/>
            </a:lvl1pPr>
          </a:lstStyle>
          <a:p>
            <a:fld id="{C39C172E-A8B5-46F6-B05C-DFA3E2E0F207}" type="datetimeFigureOut">
              <a:rPr lang="en-US" smtClean="0"/>
              <a:t>10/1/2017</a:t>
            </a:fld>
            <a:endParaRPr lang="en-US" dirty="0"/>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2971800" cy="467309"/>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4"/>
            <a:ext cx="2971800" cy="467309"/>
          </a:xfrm>
          <a:prstGeom prst="rect">
            <a:avLst/>
          </a:prstGeom>
        </p:spPr>
        <p:txBody>
          <a:bodyPr vert="horz" lIns="93177" tIns="46589" rIns="93177" bIns="46589" rtlCol="0" anchor="b"/>
          <a:lstStyle>
            <a:lvl1pPr algn="r">
              <a:defRPr sz="1200"/>
            </a:lvl1pPr>
          </a:lstStyle>
          <a:p>
            <a:fld id="{32674CE4-FBD8-4481-AEFB-CA53E599A745}" type="slidenum">
              <a:rPr lang="en-US" smtClean="0"/>
              <a:t>‹#›</a:t>
            </a:fld>
            <a:endParaRPr lang="en-US" dirty="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ropbox.com/referrer_cleansing_redirect?hmac=U4KYNPgk/khsjTARM1B8vzvVMQFy3AjWaKjsLRVqnzg%3D&amp;url=http://www.mirror.co.uk/news/u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1</a:t>
            </a:fld>
            <a:endParaRPr lang="en-US" dirty="0"/>
          </a:p>
        </p:txBody>
      </p:sp>
    </p:spTree>
    <p:extLst>
      <p:ext uri="{BB962C8B-B14F-4D97-AF65-F5344CB8AC3E}">
        <p14:creationId xmlns:p14="http://schemas.microsoft.com/office/powerpoint/2010/main" val="2147974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10</a:t>
            </a:fld>
            <a:endParaRPr lang="en-US" dirty="0"/>
          </a:p>
        </p:txBody>
      </p:sp>
    </p:spTree>
    <p:extLst>
      <p:ext uri="{BB962C8B-B14F-4D97-AF65-F5344CB8AC3E}">
        <p14:creationId xmlns:p14="http://schemas.microsoft.com/office/powerpoint/2010/main" val="617654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http://www.fitness360online.com/health-club-management-software/</a:t>
            </a:r>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11</a:t>
            </a:fld>
            <a:endParaRPr lang="en-US" dirty="0"/>
          </a:p>
        </p:txBody>
      </p:sp>
    </p:spTree>
    <p:extLst>
      <p:ext uri="{BB962C8B-B14F-4D97-AF65-F5344CB8AC3E}">
        <p14:creationId xmlns:p14="http://schemas.microsoft.com/office/powerpoint/2010/main" val="399528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12</a:t>
            </a:fld>
            <a:endParaRPr lang="en-US" dirty="0"/>
          </a:p>
        </p:txBody>
      </p:sp>
    </p:spTree>
    <p:extLst>
      <p:ext uri="{BB962C8B-B14F-4D97-AF65-F5344CB8AC3E}">
        <p14:creationId xmlns:p14="http://schemas.microsoft.com/office/powerpoint/2010/main" val="4011488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13</a:t>
            </a:fld>
            <a:endParaRPr lang="en-US" dirty="0"/>
          </a:p>
        </p:txBody>
      </p:sp>
    </p:spTree>
    <p:extLst>
      <p:ext uri="{BB962C8B-B14F-4D97-AF65-F5344CB8AC3E}">
        <p14:creationId xmlns:p14="http://schemas.microsoft.com/office/powerpoint/2010/main" val="264029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2</a:t>
            </a:fld>
            <a:endParaRPr lang="en-US" dirty="0"/>
          </a:p>
        </p:txBody>
      </p:sp>
    </p:spTree>
    <p:extLst>
      <p:ext uri="{BB962C8B-B14F-4D97-AF65-F5344CB8AC3E}">
        <p14:creationId xmlns:p14="http://schemas.microsoft.com/office/powerpoint/2010/main" val="358953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descriptions should be brief.</a:t>
            </a:r>
          </a:p>
          <a:p>
            <a:endParaRPr lang="en-US" dirty="0"/>
          </a:p>
        </p:txBody>
      </p:sp>
      <p:sp>
        <p:nvSpPr>
          <p:cNvPr id="4" name="Slide Number Placeholder 3"/>
          <p:cNvSpPr>
            <a:spLocks noGrp="1"/>
          </p:cNvSpPr>
          <p:nvPr>
            <p:ph type="sldNum" sz="quarter" idx="10"/>
          </p:nvPr>
        </p:nvSpPr>
        <p:spPr/>
        <p:txBody>
          <a:bodyPr/>
          <a:lstStyle/>
          <a:p>
            <a:fld id="{CF2FD335-6D8E-486A-8F5F-DFC7325903FF}" type="slidenum">
              <a:rPr lang="en-US" smtClean="0"/>
              <a:t>3</a:t>
            </a:fld>
            <a:endParaRPr lang="en-US" dirty="0"/>
          </a:p>
        </p:txBody>
      </p:sp>
    </p:spTree>
    <p:extLst>
      <p:ext uri="{BB962C8B-B14F-4D97-AF65-F5344CB8AC3E}">
        <p14:creationId xmlns:p14="http://schemas.microsoft.com/office/powerpoint/2010/main" val="95587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Abacus ring: https://gizmodo.com/this-wearable-abacus-is-basically-the-worlds-oldest-sm-1545627562</a:t>
            </a:r>
          </a:p>
          <a:p>
            <a:r>
              <a:rPr lang="en-US" dirty="0" smtClean="0"/>
              <a:t>Google Glass: http://www.business2community.com/tech-gadgets/5-reasons-google-glass-miserable-failure-</a:t>
            </a:r>
          </a:p>
          <a:p>
            <a:r>
              <a:rPr lang="en-US" dirty="0" smtClean="0"/>
              <a:t>01462398#vY0OjHRRdUpmQDyj.97</a:t>
            </a:r>
          </a:p>
          <a:p>
            <a:r>
              <a:rPr lang="en-US" dirty="0" smtClean="0"/>
              <a:t>Eyeglasses</a:t>
            </a:r>
            <a:r>
              <a:rPr lang="en-US" baseline="0" dirty="0" smtClean="0"/>
              <a:t> 12</a:t>
            </a:r>
            <a:r>
              <a:rPr lang="en-US" baseline="30000" dirty="0" smtClean="0"/>
              <a:t>th</a:t>
            </a:r>
            <a:r>
              <a:rPr lang="en-US" baseline="0" dirty="0" smtClean="0"/>
              <a:t> centaury.</a:t>
            </a:r>
            <a:endParaRPr lang="en-US" dirty="0" smtClean="0"/>
          </a:p>
          <a:p>
            <a:r>
              <a:rPr lang="en-US" dirty="0" smtClean="0"/>
              <a:t>Pocket watch first mentioned</a:t>
            </a:r>
            <a:r>
              <a:rPr lang="en-US" baseline="0" dirty="0" smtClean="0"/>
              <a:t> in the mid 15</a:t>
            </a:r>
            <a:r>
              <a:rPr lang="en-US" baseline="30000" dirty="0" smtClean="0"/>
              <a:t>th</a:t>
            </a:r>
            <a:r>
              <a:rPr lang="en-US" baseline="0" dirty="0" smtClean="0"/>
              <a:t> centaury.</a:t>
            </a:r>
          </a:p>
          <a:p>
            <a:r>
              <a:rPr lang="en-US" baseline="0" dirty="0" smtClean="0"/>
              <a:t>Wrist watches in the 16</a:t>
            </a:r>
            <a:r>
              <a:rPr lang="en-US" baseline="30000" dirty="0" smtClean="0"/>
              <a:t>th</a:t>
            </a:r>
            <a:r>
              <a:rPr lang="en-US" baseline="0" dirty="0" smtClean="0"/>
              <a:t> centaury.</a:t>
            </a:r>
            <a:endParaRPr lang="en-US" dirty="0" smtClean="0"/>
          </a:p>
          <a:p>
            <a:r>
              <a:rPr lang="en-US" dirty="0" smtClean="0"/>
              <a:t>Clinical</a:t>
            </a:r>
            <a:r>
              <a:rPr lang="en-US" baseline="0" dirty="0" smtClean="0"/>
              <a:t> force sensing gloves: https://www.google.com/patents/US20110302694</a:t>
            </a:r>
            <a:endParaRPr lang="en-US" dirty="0" smtClean="0"/>
          </a:p>
          <a:p>
            <a:r>
              <a:rPr lang="en-US" dirty="0" smtClean="0"/>
              <a:t>Insulin</a:t>
            </a:r>
            <a:r>
              <a:rPr lang="en-US" baseline="0" dirty="0" smtClean="0"/>
              <a:t> pump: https://www.healthable.org/the-evolution-of-the-insulin-pump/</a:t>
            </a:r>
          </a:p>
          <a:p>
            <a:r>
              <a:rPr lang="en-US" baseline="0" dirty="0" smtClean="0"/>
              <a:t>Fitness trackers: https://article.images.consumerreports.org/prod/content/dam/cro/magazine-articles/2016/February/CR-Magazine-AH-Are-You-Keeping-track-12-15</a:t>
            </a:r>
          </a:p>
          <a:p>
            <a:r>
              <a:rPr lang="en-US" baseline="0" dirty="0" smtClean="0"/>
              <a:t>Smart watches: https://cdn2.techadvisor.co.uk/cmsdata/features/3497103/best_smartwatches_thumb800.png</a:t>
            </a:r>
          </a:p>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4</a:t>
            </a:fld>
            <a:endParaRPr lang="en-US" dirty="0"/>
          </a:p>
        </p:txBody>
      </p:sp>
    </p:spTree>
    <p:extLst>
      <p:ext uri="{BB962C8B-B14F-4D97-AF65-F5344CB8AC3E}">
        <p14:creationId xmlns:p14="http://schemas.microsoft.com/office/powerpoint/2010/main" val="2270023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5</a:t>
            </a:fld>
            <a:endParaRPr lang="en-US" dirty="0"/>
          </a:p>
        </p:txBody>
      </p:sp>
    </p:spTree>
    <p:extLst>
      <p:ext uri="{BB962C8B-B14F-4D97-AF65-F5344CB8AC3E}">
        <p14:creationId xmlns:p14="http://schemas.microsoft.com/office/powerpoint/2010/main" val="15488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674CE4-FBD8-4481-AEFB-CA53E599A745}" type="slidenum">
              <a:rPr lang="en-US" smtClean="0"/>
              <a:t>6</a:t>
            </a:fld>
            <a:endParaRPr lang="en-US" dirty="0"/>
          </a:p>
        </p:txBody>
      </p:sp>
    </p:spTree>
    <p:extLst>
      <p:ext uri="{BB962C8B-B14F-4D97-AF65-F5344CB8AC3E}">
        <p14:creationId xmlns:p14="http://schemas.microsoft.com/office/powerpoint/2010/main" val="2974134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Personal Accountability </a:t>
            </a:r>
            <a:r>
              <a:rPr lang="en-US" dirty="0"/>
              <a:t>- Track your goals and progress; encouraging you to do more than you did yesterday.</a:t>
            </a:r>
          </a:p>
          <a:p>
            <a:r>
              <a:rPr lang="en-US" b="1" dirty="0"/>
              <a:t>Individually Tailor Your Goals </a:t>
            </a:r>
            <a:r>
              <a:rPr lang="en-US" dirty="0"/>
              <a:t>– provides workouts, tips, and realistic goals you can set for yourself depending on what your goal is (ex. Prepping for a 5k run).</a:t>
            </a:r>
          </a:p>
          <a:p>
            <a:r>
              <a:rPr lang="en-US" b="1" dirty="0"/>
              <a:t>Make It All About You!! </a:t>
            </a:r>
            <a:r>
              <a:rPr lang="en-US" dirty="0"/>
              <a:t>– Rely on them and tune into them to assure that you are working out for you.</a:t>
            </a:r>
          </a:p>
          <a:p>
            <a:r>
              <a:rPr lang="en-US" b="1" dirty="0"/>
              <a:t>Financial Motivation </a:t>
            </a:r>
            <a:r>
              <a:rPr lang="en-US" dirty="0"/>
              <a:t>– If you are going to spend the money (over $100) on one; you might as well use it to your advantage.</a:t>
            </a:r>
          </a:p>
          <a:p>
            <a:r>
              <a:rPr lang="en-US" b="1" dirty="0"/>
              <a:t>Current Weight Loss Tool </a:t>
            </a:r>
            <a:r>
              <a:rPr lang="en-US" dirty="0"/>
              <a:t>– Allows you to determine if you are on the right track to your desired weight loss goal.</a:t>
            </a:r>
          </a:p>
          <a:p>
            <a:r>
              <a:rPr lang="en-US" b="1" dirty="0"/>
              <a:t>Group Dynamics </a:t>
            </a:r>
            <a:r>
              <a:rPr lang="en-US" dirty="0"/>
              <a:t>– Allows you to post your progress on social media and create workout groups or challenges.</a:t>
            </a:r>
          </a:p>
          <a:p>
            <a:r>
              <a:rPr lang="en-US" b="1" dirty="0"/>
              <a:t>Incentives Promote Activity in the Workplace </a:t>
            </a:r>
            <a:r>
              <a:rPr lang="en-US" dirty="0"/>
              <a:t>– Builds morale in the workplace through workplace challenges (ex. The Biggest Loser, 10k Step Challenge, etc.)</a:t>
            </a:r>
          </a:p>
          <a:p>
            <a:r>
              <a:rPr lang="en-US" b="1" dirty="0"/>
              <a:t>Variety of Trackers </a:t>
            </a:r>
            <a:r>
              <a:rPr lang="en-US" dirty="0"/>
              <a:t>– Customizable to your needs.</a:t>
            </a:r>
          </a:p>
          <a:p>
            <a:r>
              <a:rPr lang="en-US" b="1" dirty="0"/>
              <a:t>Sleep</a:t>
            </a:r>
            <a:r>
              <a:rPr lang="en-US" dirty="0"/>
              <a:t> – Tracks the quality of your sleep through movement.</a:t>
            </a:r>
          </a:p>
          <a:p>
            <a:r>
              <a:rPr lang="en-US" b="1" dirty="0"/>
              <a:t>Motivation</a:t>
            </a:r>
            <a:r>
              <a:rPr lang="en-US" dirty="0"/>
              <a:t> – When you fail to reach your daily step goal, trackers motivate you to do better and walk more the next day.</a:t>
            </a:r>
          </a:p>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7</a:t>
            </a:fld>
            <a:endParaRPr lang="en-US" dirty="0"/>
          </a:p>
        </p:txBody>
      </p:sp>
    </p:spTree>
    <p:extLst>
      <p:ext uri="{BB962C8B-B14F-4D97-AF65-F5344CB8AC3E}">
        <p14:creationId xmlns:p14="http://schemas.microsoft.com/office/powerpoint/2010/main" val="227146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hlinkClick r:id="rId3"/>
              </a:rPr>
              <a:t>http://www.mirror.co.uk/news/uk-</a:t>
            </a:r>
            <a:r>
              <a:rPr lang="en-US" dirty="0" smtClean="0"/>
              <a:t>news/girls-school-bans-fitbits-over-10780776</a:t>
            </a:r>
          </a:p>
          <a:p>
            <a:endParaRPr lang="en-US" dirty="0"/>
          </a:p>
        </p:txBody>
      </p:sp>
      <p:sp>
        <p:nvSpPr>
          <p:cNvPr id="4" name="Slide Number Placeholder 3"/>
          <p:cNvSpPr>
            <a:spLocks noGrp="1"/>
          </p:cNvSpPr>
          <p:nvPr>
            <p:ph type="sldNum" sz="quarter" idx="10"/>
          </p:nvPr>
        </p:nvSpPr>
        <p:spPr/>
        <p:txBody>
          <a:bodyPr/>
          <a:lstStyle/>
          <a:p>
            <a:fld id="{32674CE4-FBD8-4481-AEFB-CA53E599A745}" type="slidenum">
              <a:rPr lang="en-US" smtClean="0"/>
              <a:t>8</a:t>
            </a:fld>
            <a:endParaRPr lang="en-US" dirty="0"/>
          </a:p>
        </p:txBody>
      </p:sp>
    </p:spTree>
    <p:extLst>
      <p:ext uri="{BB962C8B-B14F-4D97-AF65-F5344CB8AC3E}">
        <p14:creationId xmlns:p14="http://schemas.microsoft.com/office/powerpoint/2010/main" val="3325880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and integration of fitness trackers is tied to the following NJ Student Learning Standards and strands for comprehensive health and physical education. Through the use of fitness trackers, schools can support students in acquiring health promotion concepts and skills to support a healthy, active lifestyle. The trackers will also be used in decision-making and goal setting through fitness and physical activity to develop and maintain a healthy and active lifestyle.</a:t>
            </a:r>
          </a:p>
        </p:txBody>
      </p:sp>
      <p:sp>
        <p:nvSpPr>
          <p:cNvPr id="4" name="Slide Number Placeholder 3"/>
          <p:cNvSpPr>
            <a:spLocks noGrp="1"/>
          </p:cNvSpPr>
          <p:nvPr>
            <p:ph type="sldNum" sz="quarter" idx="10"/>
          </p:nvPr>
        </p:nvSpPr>
        <p:spPr/>
        <p:txBody>
          <a:bodyPr/>
          <a:lstStyle/>
          <a:p>
            <a:fld id="{32674CE4-FBD8-4481-AEFB-CA53E599A745}" type="slidenum">
              <a:rPr lang="en-US" smtClean="0"/>
              <a:t>9</a:t>
            </a:fld>
            <a:endParaRPr lang="en-US" dirty="0"/>
          </a:p>
        </p:txBody>
      </p:sp>
    </p:spTree>
    <p:extLst>
      <p:ext uri="{BB962C8B-B14F-4D97-AF65-F5344CB8AC3E}">
        <p14:creationId xmlns:p14="http://schemas.microsoft.com/office/powerpoint/2010/main" val="2561342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609600" y="2389009"/>
            <a:ext cx="112776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dirty="0"/>
          </a:p>
        </p:txBody>
      </p:sp>
      <p:sp>
        <p:nvSpPr>
          <p:cNvPr id="17" name="Footer Placeholder 16"/>
          <p:cNvSpPr>
            <a:spLocks noGrp="1"/>
          </p:cNvSpPr>
          <p:nvPr>
            <p:ph type="ftr" sz="quarter" idx="11"/>
          </p:nvPr>
        </p:nvSpPr>
        <p:spPr>
          <a:xfrm>
            <a:off x="7265116" y="4205288"/>
            <a:ext cx="1727200" cy="457200"/>
          </a:xfrm>
        </p:spPr>
        <p:txBody>
          <a:bodyPr/>
          <a:lstStyle>
            <a:lvl1pPr>
              <a:defRPr>
                <a:solidFill>
                  <a:schemeClr val="accent2">
                    <a:lumMod val="75000"/>
                  </a:schemeClr>
                </a:solidFill>
              </a:defRPr>
            </a:lvl1pPr>
          </a:lstStyle>
          <a:p>
            <a:r>
              <a:rPr lang="en-US"/>
              <a:t>Add a footer</a:t>
            </a:r>
            <a:endParaRPr lang="en-US" dirty="0"/>
          </a:p>
        </p:txBody>
      </p:sp>
      <p:sp>
        <p:nvSpPr>
          <p:cNvPr id="28" name="Date Placeholder 27"/>
          <p:cNvSpPr>
            <a:spLocks noGrp="1"/>
          </p:cNvSpPr>
          <p:nvPr>
            <p:ph type="dt" sz="half" idx="10"/>
          </p:nvPr>
        </p:nvSpPr>
        <p:spPr>
          <a:xfrm>
            <a:off x="9043832" y="4206240"/>
            <a:ext cx="1280160" cy="457200"/>
          </a:xfrm>
        </p:spPr>
        <p:txBody>
          <a:bodyPr/>
          <a:lstStyle>
            <a:lvl1pPr>
              <a:defRPr>
                <a:solidFill>
                  <a:schemeClr val="accent2">
                    <a:lumMod val="75000"/>
                  </a:schemeClr>
                </a:solidFill>
              </a:defRPr>
            </a:lvl1pPr>
          </a:lstStyle>
          <a:p>
            <a:fld id="{4E708F12-96AD-4ED4-8132-A78F5E42C1F5}" type="datetime1">
              <a:rPr lang="en-US" smtClean="0"/>
              <a:pPr/>
              <a:t>10/1/2017</a:t>
            </a:fld>
            <a:endParaRPr lang="en-US" dirty="0"/>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36011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lvl1pPr>
            <a:lvl5pPr>
              <a:defRPr/>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7FA170-8299-44AD-AEEF-FC686C3D7804}" type="datetime1">
              <a:rPr lang="en-US" smtClean="0"/>
              <a:t>10/1/2017</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6784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042400" y="1143000"/>
            <a:ext cx="2540000" cy="5448300"/>
          </a:xfrm>
        </p:spPr>
        <p:txBody>
          <a:bodyPr vert="eaVert"/>
          <a:lstStyle>
            <a:lvl1pPr>
              <a:defRPr/>
            </a:lvl1pPr>
          </a:lstStyle>
          <a:p>
            <a:r>
              <a:rPr kumimoji="0" lang="en-US" dirty="0"/>
              <a:t>Edit Master title style</a:t>
            </a:r>
          </a:p>
        </p:txBody>
      </p:sp>
      <p:sp>
        <p:nvSpPr>
          <p:cNvPr id="3" name="Vertical Text Placeholder 2"/>
          <p:cNvSpPr>
            <a:spLocks noGrp="1"/>
          </p:cNvSpPr>
          <p:nvPr>
            <p:ph type="body" orient="vert" idx="1" hasCustomPrompt="1"/>
          </p:nvPr>
        </p:nvSpPr>
        <p:spPr>
          <a:xfrm>
            <a:off x="609600" y="1143000"/>
            <a:ext cx="8331200" cy="5448300"/>
          </a:xfrm>
        </p:spPr>
        <p:txBody>
          <a:bodyPr vert="eaVert"/>
          <a:lstStyle>
            <a:lvl5pP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2231763A-68EC-4ECD-9620-D9FE9CDDD622}" type="datetime1">
              <a:rPr lang="en-US" smtClean="0"/>
              <a:t>10/1/2017</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97808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1pPr>
              <a:defRPr/>
            </a:lvl1pPr>
            <a:lvl5pPr>
              <a:defRPr/>
            </a:lvl5pPr>
            <a:lvl6pPr>
              <a:defRPr/>
            </a:lvl6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B98BEDD-6160-49BB-B372-861DE7DE9BA5}" type="datetime1">
              <a:rPr lang="en-US" smtClean="0"/>
              <a:t>10/1/2017</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59430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68322"/>
            <a:ext cx="10363200" cy="1362075"/>
          </a:xfrm>
        </p:spPr>
        <p:txBody>
          <a:bodyPr anchor="b">
            <a:noAutofit/>
          </a:bodyPr>
          <a:lstStyle>
            <a:lvl1pPr algn="l">
              <a:buNone/>
              <a:defRPr sz="4300" b="1" cap="none" baseline="0">
                <a:ln w="12700">
                  <a:solidFill>
                    <a:schemeClr val="accent2">
                      <a:shade val="90000"/>
                      <a:satMod val="150000"/>
                    </a:schemeClr>
                  </a:solidFill>
                </a:ln>
                <a:solidFill>
                  <a:schemeClr val="accent2"/>
                </a:solidFill>
                <a:effectLst/>
              </a:defRPr>
            </a:lvl1pPr>
          </a:lstStyle>
          <a:p>
            <a:r>
              <a:rPr kumimoji="0" lang="en-US" smtClean="0"/>
              <a:t>Click to edit Master title style</a:t>
            </a:r>
            <a:endParaRPr kumimoji="0" lang="en-US" dirty="0"/>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AAE819F-B7FD-4B29-8F66-9E318144BC2A}" type="datetime1">
              <a:rPr lang="en-US" smtClean="0"/>
              <a:t>10/1/2017</a:t>
            </a:fld>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270512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Content Placeholder 3"/>
          <p:cNvSpPr>
            <a:spLocks noGrp="1"/>
          </p:cNvSpPr>
          <p:nvPr>
            <p:ph sz="half" idx="2"/>
          </p:nvPr>
        </p:nvSpPr>
        <p:spPr>
          <a:xfrm>
            <a:off x="6197600" y="2249425"/>
            <a:ext cx="5384800" cy="4341875"/>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D4CA159C-B6E0-4F10-9F4A-2FA57003B139}" type="datetime1">
              <a:rPr lang="en-US" smtClean="0"/>
              <a:t>10/1/2017</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44644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00" y="2244970"/>
            <a:ext cx="5388864"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4" name="Text Placeholder 3"/>
          <p:cNvSpPr>
            <a:spLocks noGrp="1"/>
          </p:cNvSpPr>
          <p:nvPr>
            <p:ph type="body" sz="half" idx="3"/>
          </p:nvPr>
        </p:nvSpPr>
        <p:spPr>
          <a:xfrm>
            <a:off x="6294968" y="2244970"/>
            <a:ext cx="5389033" cy="457200"/>
          </a:xfrm>
          <a:solidFill>
            <a:schemeClr val="accent2">
              <a:lumMod val="60000"/>
              <a:lumOff val="4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Edit Master text styles</a:t>
            </a:r>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28" name="Footer Placeholder 27"/>
          <p:cNvSpPr>
            <a:spLocks noGrp="1"/>
          </p:cNvSpPr>
          <p:nvPr>
            <p:ph type="ftr" sz="quarter" idx="12"/>
          </p:nvPr>
        </p:nvSpPr>
        <p:spPr/>
        <p:txBody>
          <a:bodyPr rtlCol="0"/>
          <a:lstStyle/>
          <a:p>
            <a:r>
              <a:rPr lang="en-US" dirty="0"/>
              <a:t>Add a footer</a:t>
            </a:r>
          </a:p>
        </p:txBody>
      </p:sp>
      <p:sp>
        <p:nvSpPr>
          <p:cNvPr id="26" name="Date Placeholder 25"/>
          <p:cNvSpPr>
            <a:spLocks noGrp="1"/>
          </p:cNvSpPr>
          <p:nvPr>
            <p:ph type="dt" sz="half" idx="10"/>
          </p:nvPr>
        </p:nvSpPr>
        <p:spPr/>
        <p:txBody>
          <a:bodyPr rtlCol="0"/>
          <a:lstStyle/>
          <a:p>
            <a:fld id="{8170CBBB-D1D1-4386-A5E9-07F3477B78F3}" type="datetime1">
              <a:rPr lang="en-US" smtClean="0"/>
              <a:t>10/1/2017</a:t>
            </a:fld>
            <a:endParaRPr lang="en-US" dirty="0"/>
          </a:p>
        </p:txBody>
      </p:sp>
      <p:sp>
        <p:nvSpPr>
          <p:cNvPr id="27" name="Slide Number Placeholder 26"/>
          <p:cNvSpPr>
            <a:spLocks noGrp="1"/>
          </p:cNvSpPr>
          <p:nvPr>
            <p:ph type="sldNum" sz="quarter" idx="11"/>
          </p:nvPr>
        </p:nvSpPr>
        <p:spPr/>
        <p:txBody>
          <a:bodyPr rtlCol="0"/>
          <a:lstStyle/>
          <a:p>
            <a:fld id="{401CF334-2D5C-4859-84A6-CA7E6E43FAEB}" type="slidenum">
              <a:rPr lang="en-US" smtClean="0"/>
              <a:t>‹#›</a:t>
            </a:fld>
            <a:endParaRPr lang="en-US" dirty="0"/>
          </a:p>
        </p:txBody>
      </p:sp>
    </p:spTree>
    <p:extLst>
      <p:ext uri="{BB962C8B-B14F-4D97-AF65-F5344CB8AC3E}">
        <p14:creationId xmlns:p14="http://schemas.microsoft.com/office/powerpoint/2010/main" val="3707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4" name="Footer Placeholder 3"/>
          <p:cNvSpPr>
            <a:spLocks noGrp="1"/>
          </p:cNvSpPr>
          <p:nvPr>
            <p:ph type="ftr" sz="quarter" idx="11"/>
          </p:nvPr>
        </p:nvSpPr>
        <p:spPr>
          <a:xfrm>
            <a:off x="7010400" y="612648"/>
            <a:ext cx="1767840" cy="457200"/>
          </a:xfrm>
        </p:spPr>
        <p:txBody>
          <a:bodyPr/>
          <a:lstStyle/>
          <a:p>
            <a:r>
              <a:rPr lang="en-US" dirty="0"/>
              <a:t>Add a footer</a:t>
            </a:r>
          </a:p>
        </p:txBody>
      </p:sp>
      <p:sp>
        <p:nvSpPr>
          <p:cNvPr id="3" name="Date Placeholder 2"/>
          <p:cNvSpPr>
            <a:spLocks noGrp="1"/>
          </p:cNvSpPr>
          <p:nvPr>
            <p:ph type="dt" sz="half" idx="10"/>
          </p:nvPr>
        </p:nvSpPr>
        <p:spPr>
          <a:xfrm>
            <a:off x="8778240" y="612648"/>
            <a:ext cx="1276352" cy="457200"/>
          </a:xfrm>
        </p:spPr>
        <p:txBody>
          <a:bodyPr/>
          <a:lstStyle/>
          <a:p>
            <a:fld id="{9FA4CAD8-0EA7-4615-B69B-B2F199EF3A93}" type="datetime1">
              <a:rPr lang="en-US" smtClean="0"/>
              <a:t>10/1/2017</a:t>
            </a:fld>
            <a:endParaRPr lang="en-US" dirty="0"/>
          </a:p>
        </p:txBody>
      </p:sp>
      <p:sp>
        <p:nvSpPr>
          <p:cNvPr id="5" name="Slide Number Placeholder 4"/>
          <p:cNvSpPr>
            <a:spLocks noGrp="1"/>
          </p:cNvSpPr>
          <p:nvPr>
            <p:ph type="sldNum" sz="quarter" idx="12"/>
          </p:nvPr>
        </p:nvSpPr>
        <p:spPr>
          <a:xfrm>
            <a:off x="10899648" y="2272"/>
            <a:ext cx="1016000" cy="365760"/>
          </a:xfrm>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82195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B9234BD7-6953-492C-921B-E68B2D7F14C8}" type="datetime1">
              <a:rPr lang="en-US" smtClean="0"/>
              <a:t>10/1/2017</a:t>
            </a:fld>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13569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37995" y="1101970"/>
            <a:ext cx="4511040" cy="877824"/>
          </a:xfrm>
        </p:spPr>
        <p:txBody>
          <a:bodyPr anchor="b"/>
          <a:lstStyle>
            <a:lvl1pPr algn="l">
              <a:buNone/>
              <a:defRPr sz="1800" b="1"/>
            </a:lvl1pPr>
          </a:lstStyle>
          <a:p>
            <a:r>
              <a:rPr kumimoji="0" lang="en-US" dirty="0"/>
              <a:t>Edit Master title style</a:t>
            </a:r>
          </a:p>
        </p:txBody>
      </p:sp>
      <p:sp>
        <p:nvSpPr>
          <p:cNvPr id="4" name="Content Placeholder 3"/>
          <p:cNvSpPr>
            <a:spLocks noGrp="1"/>
          </p:cNvSpPr>
          <p:nvPr>
            <p:ph sz="half" idx="1"/>
          </p:nvPr>
        </p:nvSpPr>
        <p:spPr>
          <a:xfrm>
            <a:off x="203200" y="776287"/>
            <a:ext cx="6803136" cy="5805083"/>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3" name="Text Placeholder 2"/>
          <p:cNvSpPr>
            <a:spLocks noGrp="1"/>
          </p:cNvSpPr>
          <p:nvPr>
            <p:ph type="body" idx="2"/>
          </p:nvPr>
        </p:nvSpPr>
        <p:spPr>
          <a:xfrm>
            <a:off x="7137995" y="2010727"/>
            <a:ext cx="4511040" cy="4580573"/>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5A17D9B-D4D3-4E23-88DF-2E354FA43196}" type="datetime1">
              <a:rPr lang="en-US" smtClean="0"/>
              <a:t>10/1/2017</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49868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descr="An empty placeholder to add an image. Click on the placeholder and select the image that you wish to add"/>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541F67C5-D04E-4576-B61C-12ABA14BBD6C}" type="datetime1">
              <a:rPr lang="en-US" smtClean="0"/>
              <a:t>10/1/2017</a:t>
            </a:fld>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188361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smtClean="0"/>
              <a:t>Click to edit Master title style</a:t>
            </a:r>
            <a:endParaRPr kumimoji="0" lang="en-US" dirty="0"/>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1100">
                <a:solidFill>
                  <a:schemeClr val="accent2">
                    <a:lumMod val="75000"/>
                  </a:schemeClr>
                </a:solidFill>
              </a:defRPr>
            </a:lvl1pPr>
          </a:lstStyle>
          <a:p>
            <a:r>
              <a:rPr lang="en-US"/>
              <a:t>Add a footer</a:t>
            </a:r>
            <a:endParaRPr lang="en-US" dirty="0"/>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1100">
                <a:solidFill>
                  <a:schemeClr val="accent2">
                    <a:lumMod val="75000"/>
                  </a:schemeClr>
                </a:solidFill>
              </a:defRPr>
            </a:lvl1pPr>
          </a:lstStyle>
          <a:p>
            <a:fld id="{C20F09E4-6EA4-4BF3-9FC8-FF40373B88E6}" type="datetime1">
              <a:rPr lang="en-US" smtClean="0"/>
              <a:pPr/>
              <a:t>10/1/2017</a:t>
            </a:fld>
            <a:endParaRPr lang="en-US" dirty="0"/>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401CF334-2D5C-4859-84A6-CA7E6E43FAEB}" type="slidenum">
              <a:rPr lang="en-US" smtClean="0"/>
              <a:t>‹#›</a:t>
            </a:fld>
            <a:endParaRPr lang="en-US" dirty="0"/>
          </a:p>
        </p:txBody>
      </p:sp>
    </p:spTree>
    <p:extLst>
      <p:ext uri="{BB962C8B-B14F-4D97-AF65-F5344CB8AC3E}">
        <p14:creationId xmlns:p14="http://schemas.microsoft.com/office/powerpoint/2010/main" val="2132171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lumMod val="75000"/>
          </a:schemeClr>
        </a:buClr>
        <a:buFont typeface="Georgia"/>
        <a:buChar char="•"/>
        <a:defRPr kumimoji="0" sz="2800" kern="1200">
          <a:solidFill>
            <a:schemeClr val="tx2"/>
          </a:solidFill>
          <a:latin typeface="+mn-lt"/>
          <a:ea typeface="+mn-ea"/>
          <a:cs typeface="+mn-cs"/>
        </a:defRPr>
      </a:lvl1pPr>
      <a:lvl2pPr marL="658368" indent="-246888" algn="l" rtl="0" eaLnBrk="1" latinLnBrk="0" hangingPunct="1">
        <a:spcBef>
          <a:spcPts val="300"/>
        </a:spcBef>
        <a:buClr>
          <a:schemeClr val="accent2">
            <a:lumMod val="75000"/>
          </a:schemeClr>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lumMod val="50000"/>
          </a:schemeClr>
        </a:buClr>
        <a:buFont typeface="Wingdings 2" panose="05020102010507070707" pitchFamily="18" charset="2"/>
        <a:buChar char=""/>
        <a:defRPr kumimoji="0" sz="2400" kern="1200">
          <a:solidFill>
            <a:schemeClr val="tx2"/>
          </a:solidFill>
          <a:latin typeface="+mn-lt"/>
          <a:ea typeface="+mn-ea"/>
          <a:cs typeface="+mn-cs"/>
        </a:defRPr>
      </a:lvl3pPr>
      <a:lvl4pPr marL="1179576" indent="-201168" algn="l" rtl="0" eaLnBrk="1" latinLnBrk="0" hangingPunct="1">
        <a:spcBef>
          <a:spcPts val="300"/>
        </a:spcBef>
        <a:buClr>
          <a:schemeClr val="accent1">
            <a:lumMod val="50000"/>
          </a:schemeClr>
        </a:buClr>
        <a:buFont typeface="Wingdings 2" panose="05020102010507070707" pitchFamily="18" charset="2"/>
        <a:buChar char=""/>
        <a:defRPr kumimoji="0" sz="2200" kern="1200">
          <a:solidFill>
            <a:schemeClr val="tx2"/>
          </a:solidFill>
          <a:latin typeface="+mn-lt"/>
          <a:ea typeface="+mn-ea"/>
          <a:cs typeface="+mn-cs"/>
        </a:defRPr>
      </a:lvl4pPr>
      <a:lvl5pPr marL="1389888" indent="-182880" algn="l" rtl="0" eaLnBrk="1" latinLnBrk="0" hangingPunct="1">
        <a:spcBef>
          <a:spcPts val="300"/>
        </a:spcBef>
        <a:buClr>
          <a:schemeClr val="accent1">
            <a:lumMod val="50000"/>
          </a:schemeClr>
        </a:buClr>
        <a:buFont typeface="Wingdings 2" panose="05020102010507070707" pitchFamily="18" charset="2"/>
        <a:buChar char=""/>
        <a:defRPr kumimoji="0" sz="2000" kern="1200">
          <a:solidFill>
            <a:schemeClr val="tx2"/>
          </a:solidFill>
          <a:latin typeface="+mn-lt"/>
          <a:ea typeface="+mn-ea"/>
          <a:cs typeface="+mn-cs"/>
        </a:defRPr>
      </a:lvl5pPr>
      <a:lvl6pPr marL="1609344" indent="-182880" algn="l" rtl="0" eaLnBrk="1" latinLnBrk="0" hangingPunct="1">
        <a:spcBef>
          <a:spcPts val="300"/>
        </a:spcBef>
        <a:buClr>
          <a:schemeClr val="accent1">
            <a:lumMod val="50000"/>
          </a:schemeClr>
        </a:buClr>
        <a:buFont typeface="Wingdings 2" panose="05020102010507070707" pitchFamily="18" charset="2"/>
        <a:buChar char=""/>
        <a:defRPr kumimoji="0" sz="1800" kern="1200">
          <a:solidFill>
            <a:schemeClr val="tx2"/>
          </a:solidFill>
          <a:latin typeface="+mn-lt"/>
          <a:ea typeface="+mn-ea"/>
          <a:cs typeface="+mn-cs"/>
        </a:defRPr>
      </a:lvl6pPr>
      <a:lvl7pPr marL="1828800" indent="-182880" algn="l" rtl="0" eaLnBrk="1" latinLnBrk="0" hangingPunct="1">
        <a:spcBef>
          <a:spcPts val="300"/>
        </a:spcBef>
        <a:buClr>
          <a:schemeClr val="accent1">
            <a:lumMod val="50000"/>
          </a:schemeClr>
        </a:buClr>
        <a:buFont typeface="Wingdings 2" panose="05020102010507070707" pitchFamily="18" charset="2"/>
        <a:buChar char=""/>
        <a:defRPr kumimoji="0" sz="1600" kern="1200">
          <a:solidFill>
            <a:schemeClr val="tx2"/>
          </a:solidFill>
          <a:latin typeface="+mn-lt"/>
          <a:ea typeface="+mn-ea"/>
          <a:cs typeface="+mn-cs"/>
        </a:defRPr>
      </a:lvl7pPr>
      <a:lvl8pPr marL="2029968" indent="-182880" algn="l" rtl="0" eaLnBrk="1" latinLnBrk="0" hangingPunct="1">
        <a:spcBef>
          <a:spcPts val="300"/>
        </a:spcBef>
        <a:buClr>
          <a:schemeClr val="accent1">
            <a:lumMod val="50000"/>
          </a:schemeClr>
        </a:buClr>
        <a:buFont typeface="Wingdings 2" panose="05020102010507070707" pitchFamily="18" charset="2"/>
        <a:buChar char=""/>
        <a:defRPr kumimoji="0" sz="1500" kern="1200">
          <a:solidFill>
            <a:schemeClr val="tx2"/>
          </a:solidFill>
          <a:latin typeface="+mn-lt"/>
          <a:ea typeface="+mn-ea"/>
          <a:cs typeface="+mn-cs"/>
        </a:defRPr>
      </a:lvl8pPr>
      <a:lvl9pPr marL="2240280" indent="-182880" algn="l" rtl="0" eaLnBrk="1" latinLnBrk="0" hangingPunct="1">
        <a:spcBef>
          <a:spcPts val="300"/>
        </a:spcBef>
        <a:buClr>
          <a:schemeClr val="accent1">
            <a:lumMod val="50000"/>
          </a:schemeClr>
        </a:buClr>
        <a:buFont typeface="Wingdings 2" panose="05020102010507070707" pitchFamily="18" charset="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orient="horz" pos="415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microsoft.com/office/2007/relationships/media" Target="../media/media13.m4a"/><Relationship Id="rId7" Type="http://schemas.openxmlformats.org/officeDocument/2006/relationships/image" Target="../media/image2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13.m4a"/><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microsoft.com/office/2007/relationships/hdphoto" Target="../media/hdphoto1.wdp"/><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4.m4a"/><Relationship Id="rId7" Type="http://schemas.openxmlformats.org/officeDocument/2006/relationships/image" Target="../media/image4.jpeg"/><Relationship Id="rId12" Type="http://schemas.openxmlformats.org/officeDocument/2006/relationships/image" Target="../media/image2.png"/><Relationship Id="rId2" Type="http://schemas.openxmlformats.org/officeDocument/2006/relationships/video" Target="https://www.youtube.com/embed/OqimqTf6EP8" TargetMode="External"/><Relationship Id="rId1" Type="http://schemas.openxmlformats.org/officeDocument/2006/relationships/video" Target="https://www.youtube.com/embed/6mRq1xgKykM" TargetMode="External"/><Relationship Id="rId6" Type="http://schemas.openxmlformats.org/officeDocument/2006/relationships/notesSlide" Target="../notesSlides/notesSlide4.xml"/><Relationship Id="rId11" Type="http://schemas.openxmlformats.org/officeDocument/2006/relationships/image" Target="../media/image8.jpe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4.m4a"/><Relationship Id="rId9"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audio" Target="../media/media5.m4a"/><Relationship Id="rId7" Type="http://schemas.openxmlformats.org/officeDocument/2006/relationships/image" Target="../media/image10.jpeg"/><Relationship Id="rId12" Type="http://schemas.openxmlformats.org/officeDocument/2006/relationships/image" Target="../media/image14.jpeg"/><Relationship Id="rId2" Type="http://schemas.microsoft.com/office/2007/relationships/media" Target="../media/media5.m4a"/><Relationship Id="rId16" Type="http://schemas.openxmlformats.org/officeDocument/2006/relationships/image" Target="../media/image2.png"/><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notesSlide" Target="../notesSlides/notesSlide5.xml"/><Relationship Id="rId15" Type="http://schemas.openxmlformats.org/officeDocument/2006/relationships/image" Target="../media/image17.jpeg"/><Relationship Id="rId10" Type="http://schemas.microsoft.com/office/2007/relationships/hdphoto" Target="../media/hdphoto2.wdp"/><Relationship Id="rId4" Type="http://schemas.openxmlformats.org/officeDocument/2006/relationships/slideLayout" Target="../slideLayouts/slideLayout2.xml"/><Relationship Id="rId9" Type="http://schemas.openxmlformats.org/officeDocument/2006/relationships/image" Target="../media/image12.pn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7.m4a"/><Relationship Id="rId7" Type="http://schemas.openxmlformats.org/officeDocument/2006/relationships/image" Target="../media/image1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6.xml"/><Relationship Id="rId11" Type="http://schemas.openxmlformats.org/officeDocument/2006/relationships/image" Target="../media/image2.png"/><Relationship Id="rId5" Type="http://schemas.openxmlformats.org/officeDocument/2006/relationships/slideLayout" Target="../slideLayouts/slideLayout2.xml"/><Relationship Id="rId10" Type="http://schemas.openxmlformats.org/officeDocument/2006/relationships/image" Target="../media/image21.jpeg"/><Relationship Id="rId4" Type="http://schemas.openxmlformats.org/officeDocument/2006/relationships/audio" Target="../media/media7.m4a"/><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1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Emerging Technology Project:</a:t>
            </a:r>
            <a:br>
              <a:rPr lang="en-US" dirty="0" smtClean="0"/>
            </a:br>
            <a:r>
              <a:rPr lang="en-US" dirty="0" smtClean="0"/>
              <a:t>Wearable Technology</a:t>
            </a:r>
            <a:endParaRPr lang="en-US" dirty="0"/>
          </a:p>
        </p:txBody>
      </p:sp>
      <p:sp>
        <p:nvSpPr>
          <p:cNvPr id="3" name="Subtitle 2"/>
          <p:cNvSpPr>
            <a:spLocks noGrp="1"/>
          </p:cNvSpPr>
          <p:nvPr>
            <p:ph type="subTitle" idx="1"/>
          </p:nvPr>
        </p:nvSpPr>
        <p:spPr/>
        <p:txBody>
          <a:bodyPr/>
          <a:lstStyle/>
          <a:p>
            <a:r>
              <a:rPr lang="en-US" dirty="0"/>
              <a:t>Presented </a:t>
            </a:r>
            <a:r>
              <a:rPr lang="en-US" dirty="0" smtClean="0"/>
              <a:t>by:</a:t>
            </a:r>
          </a:p>
          <a:p>
            <a:r>
              <a:rPr lang="en-US" dirty="0"/>
              <a:t>	</a:t>
            </a:r>
            <a:r>
              <a:rPr lang="en-US" dirty="0" smtClean="0"/>
              <a:t>Iris Castillo</a:t>
            </a:r>
          </a:p>
          <a:p>
            <a:r>
              <a:rPr lang="en-US" dirty="0" smtClean="0"/>
              <a:t>	Douglas J. Koch</a:t>
            </a:r>
          </a:p>
          <a:p>
            <a:r>
              <a:rPr lang="en-US" dirty="0" smtClean="0"/>
              <a:t>	Manuel F. Negron</a:t>
            </a: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06305541"/>
      </p:ext>
    </p:extLst>
  </p:cSld>
  <p:clrMapOvr>
    <a:masterClrMapping/>
  </p:clrMapOvr>
  <mc:AlternateContent xmlns:mc="http://schemas.openxmlformats.org/markup-compatibility/2006" xmlns:p14="http://schemas.microsoft.com/office/powerpoint/2010/main">
    <mc:Choice Requires="p14">
      <p:transition spd="med" p14:dur="700" advTm="13604">
        <p:fade/>
      </p:transition>
    </mc:Choice>
    <mc:Fallback xmlns="">
      <p:transition spd="med" advTm="13604">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Applications: </a:t>
            </a:r>
            <a:r>
              <a:rPr lang="en-US" dirty="0" smtClean="0"/>
              <a:t>Higher Ed</a:t>
            </a:r>
            <a:endParaRPr lang="en-US" dirty="0"/>
          </a:p>
        </p:txBody>
      </p:sp>
      <p:sp>
        <p:nvSpPr>
          <p:cNvPr id="3" name="Content Placeholder 2"/>
          <p:cNvSpPr>
            <a:spLocks noGrp="1"/>
          </p:cNvSpPr>
          <p:nvPr>
            <p:ph idx="1"/>
          </p:nvPr>
        </p:nvSpPr>
        <p:spPr/>
        <p:txBody>
          <a:bodyPr/>
          <a:lstStyle/>
          <a:p>
            <a:pPr marL="411480" lvl="1" indent="0">
              <a:buNone/>
            </a:pPr>
            <a:r>
              <a:rPr lang="en-US" dirty="0" smtClean="0"/>
              <a:t>Oral Roberts University </a:t>
            </a:r>
            <a:r>
              <a:rPr lang="en-US" dirty="0"/>
              <a:t>requires all students to purchase fitness trackers.</a:t>
            </a:r>
          </a:p>
          <a:p>
            <a:pPr marL="411480" lvl="1" indent="0">
              <a:buNone/>
            </a:pPr>
            <a:r>
              <a:rPr lang="en-US" dirty="0"/>
              <a:t>Linked to </a:t>
            </a:r>
            <a:r>
              <a:rPr lang="en-US" dirty="0" smtClean="0"/>
              <a:t>Learning Management System - Blackboard</a:t>
            </a:r>
            <a:endParaRPr lang="en-US" dirty="0"/>
          </a:p>
          <a:p>
            <a:pPr marL="411480" lvl="1" indent="0">
              <a:buNone/>
            </a:pPr>
            <a:r>
              <a:rPr lang="en-US" dirty="0"/>
              <a:t>Documents alignment to one of the </a:t>
            </a:r>
            <a:r>
              <a:rPr lang="en-US" dirty="0" smtClean="0"/>
              <a:t>standards (spirituality)</a:t>
            </a:r>
            <a:endParaRPr lang="en-US" dirty="0"/>
          </a:p>
          <a:p>
            <a:pPr marL="411480" lvl="1" indent="0">
              <a:buNone/>
            </a:pPr>
            <a:r>
              <a:rPr lang="en-US" dirty="0"/>
              <a:t>Potential tool to promote student wellness</a:t>
            </a:r>
            <a:r>
              <a:rPr lang="en-US" dirty="0" smtClean="0"/>
              <a:t>.</a:t>
            </a:r>
          </a:p>
          <a:p>
            <a:pPr marL="411480" lvl="1" indent="0">
              <a:buNone/>
            </a:pP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80254838"/>
      </p:ext>
    </p:extLst>
  </p:cSld>
  <p:clrMapOvr>
    <a:masterClrMapping/>
  </p:clrMapOvr>
  <mc:AlternateContent xmlns:mc="http://schemas.openxmlformats.org/markup-compatibility/2006" xmlns:p14="http://schemas.microsoft.com/office/powerpoint/2010/main">
    <mc:Choice Requires="p14">
      <p:transition spd="med" p14:dur="700" advTm="389">
        <p:fade/>
      </p:transition>
    </mc:Choice>
    <mc:Fallback xmlns="">
      <p:transition spd="med" advTm="389">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6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Future of Fitness Trackers</a:t>
            </a:r>
            <a:endParaRPr lang="en-US" dirty="0"/>
          </a:p>
        </p:txBody>
      </p:sp>
      <p:sp>
        <p:nvSpPr>
          <p:cNvPr id="3" name="Content Placeholder 2"/>
          <p:cNvSpPr>
            <a:spLocks noGrp="1"/>
          </p:cNvSpPr>
          <p:nvPr>
            <p:ph idx="1"/>
          </p:nvPr>
        </p:nvSpPr>
        <p:spPr/>
        <p:txBody>
          <a:bodyPr>
            <a:normAutofit/>
          </a:bodyPr>
          <a:lstStyle/>
          <a:p>
            <a:r>
              <a:rPr lang="en-US" dirty="0" smtClean="0"/>
              <a:t>On the decline</a:t>
            </a:r>
          </a:p>
          <a:p>
            <a:r>
              <a:rPr lang="en-US" dirty="0" smtClean="0"/>
              <a:t>Cost</a:t>
            </a:r>
          </a:p>
          <a:p>
            <a:r>
              <a:rPr lang="en-US" dirty="0" smtClean="0"/>
              <a:t>Single function vs. Multifunction</a:t>
            </a:r>
            <a:endParaRPr lang="en-US" dirty="0"/>
          </a:p>
        </p:txBody>
      </p:sp>
      <p:pic>
        <p:nvPicPr>
          <p:cNvPr id="4100" name="Picture 4" descr="Image result for co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5928" y="1676400"/>
            <a:ext cx="33337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2542" y="3651903"/>
            <a:ext cx="3206096" cy="320609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8088471"/>
      </p:ext>
    </p:extLst>
  </p:cSld>
  <p:clrMapOvr>
    <a:masterClrMapping/>
  </p:clrMapOvr>
  <mc:AlternateContent xmlns:mc="http://schemas.openxmlformats.org/markup-compatibility/2006" xmlns:p14="http://schemas.microsoft.com/office/powerpoint/2010/main">
    <mc:Choice Requires="p14">
      <p:transition spd="med" p14:dur="700" advTm="174">
        <p:fade/>
      </p:transition>
    </mc:Choice>
    <mc:Fallback xmlns="">
      <p:transition spd="med" advTm="174">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7759" fill="hold"/>
                                        <p:tgtEl>
                                          <p:spTgt spid="5"/>
                                        </p:tgtEl>
                                      </p:cBhvr>
                                    </p:cmd>
                                  </p:childTnLst>
                                </p:cTn>
                              </p:par>
                            </p:childTnLst>
                          </p:cTn>
                        </p:par>
                      </p:childTnLst>
                    </p:cTn>
                  </p:par>
                </p:childTnLst>
              </p:cTn>
              <p:nextCondLst>
                <p:cond evt="onClick" delay="0">
                  <p:tgtEl>
                    <p:spTgt spid="5"/>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Online </a:t>
            </a:r>
            <a:r>
              <a:rPr lang="en-US" dirty="0" smtClean="0"/>
              <a:t>Discussion: Pick One</a:t>
            </a:r>
            <a:endParaRPr lang="en-US" dirty="0"/>
          </a:p>
        </p:txBody>
      </p:sp>
      <p:sp>
        <p:nvSpPr>
          <p:cNvPr id="3" name="Content Placeholder 2"/>
          <p:cNvSpPr>
            <a:spLocks noGrp="1"/>
          </p:cNvSpPr>
          <p:nvPr>
            <p:ph idx="1"/>
          </p:nvPr>
        </p:nvSpPr>
        <p:spPr>
          <a:xfrm>
            <a:off x="609599" y="2249424"/>
            <a:ext cx="11748655" cy="5121194"/>
          </a:xfrm>
        </p:spPr>
        <p:txBody>
          <a:bodyPr>
            <a:normAutofit fontScale="77500" lnSpcReduction="20000"/>
          </a:bodyPr>
          <a:lstStyle/>
          <a:p>
            <a:r>
              <a:rPr lang="en-US" dirty="0" smtClean="0"/>
              <a:t>Identify a current learning need and design a theoretical wearable item to meet this need.  Share your idea with the class.  You are not tied to current technological limits.</a:t>
            </a:r>
          </a:p>
          <a:p>
            <a:r>
              <a:rPr lang="en-US" dirty="0" smtClean="0"/>
              <a:t>Chose a wearable technology currently used in your daily life and discuss how it could be adapted for a learning environment where resources may be scarce.  An example may be using a fitness tracker in a small village in Indonesia to teach about math and geography.</a:t>
            </a:r>
          </a:p>
          <a:p>
            <a:r>
              <a:rPr lang="en-US" dirty="0" smtClean="0"/>
              <a:t>Is there a piece of technology that faded out of favor that you feel could make a comeback and be used in education?  Give a brief history of the technology and discuss how it may be used in a new and modern way.  Do not feel tied to current technological limits if it needs to be modified.</a:t>
            </a:r>
          </a:p>
          <a:p>
            <a:pPr lvl="0"/>
            <a:r>
              <a:rPr lang="en-US" dirty="0" smtClean="0"/>
              <a:t>If </a:t>
            </a:r>
            <a:r>
              <a:rPr lang="en-US" dirty="0"/>
              <a:t>given the opportunity and sufficient funding, what wearable technology would you incorporate into a K-12 setting </a:t>
            </a:r>
            <a:r>
              <a:rPr lang="en-US" dirty="0" smtClean="0"/>
              <a:t>to improve teaching and learning and </a:t>
            </a:r>
            <a:r>
              <a:rPr lang="en-US" dirty="0"/>
              <a:t>why? Discuss its advantages and disadvantages.</a:t>
            </a:r>
          </a:p>
          <a:p>
            <a:pPr lvl="0"/>
            <a:r>
              <a:rPr lang="en-US" dirty="0" smtClean="0"/>
              <a:t>What </a:t>
            </a:r>
            <a:r>
              <a:rPr lang="en-US" dirty="0"/>
              <a:t>wearable tech device do you believe will assist with engaging students in deeper learning while targeting the emotional and social aspect of each learner? </a:t>
            </a:r>
          </a:p>
          <a:p>
            <a:pPr lvl="0"/>
            <a:r>
              <a:rPr lang="en-US" dirty="0" smtClean="0"/>
              <a:t>In </a:t>
            </a:r>
            <a:r>
              <a:rPr lang="en-US" dirty="0"/>
              <a:t>regards to the data collected by fitness trackers; is this data </a:t>
            </a:r>
            <a:r>
              <a:rPr lang="en-US" dirty="0" smtClean="0"/>
              <a:t>protected by HIPPA or FERPA? Can </a:t>
            </a:r>
            <a:r>
              <a:rPr lang="en-US" dirty="0"/>
              <a:t>or </a:t>
            </a:r>
            <a:r>
              <a:rPr lang="en-US" dirty="0" smtClean="0"/>
              <a:t>will it </a:t>
            </a:r>
            <a:r>
              <a:rPr lang="en-US" dirty="0"/>
              <a:t>be used in courts to the same extent as DNA or fingerprints in litigation</a:t>
            </a:r>
            <a:r>
              <a:rPr lang="en-US" dirty="0" smtClean="0"/>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87696946"/>
      </p:ext>
    </p:extLst>
  </p:cSld>
  <p:clrMapOvr>
    <a:masterClrMapping/>
  </p:clrMapOvr>
  <mc:AlternateContent xmlns:mc="http://schemas.openxmlformats.org/markup-compatibility/2006" xmlns:p14="http://schemas.microsoft.com/office/powerpoint/2010/main">
    <mc:Choice Requires="p14">
      <p:transition spd="med" p14:dur="700" advTm="114">
        <p:fade/>
      </p:transition>
    </mc:Choice>
    <mc:Fallback xmlns="">
      <p:transition spd="med" advTm="114">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153540" y="2066408"/>
            <a:ext cx="4156710" cy="4691144"/>
          </a:xfrm>
          <a:prstGeom prst="rect">
            <a:avLst/>
          </a:prstGeom>
        </p:spPr>
      </p:pic>
      <p:pic>
        <p:nvPicPr>
          <p:cNvPr id="6" name="Picture 5"/>
          <p:cNvPicPr>
            <a:picLocks noChangeAspect="1"/>
          </p:cNvPicPr>
          <p:nvPr/>
        </p:nvPicPr>
        <p:blipFill>
          <a:blip r:embed="rId4"/>
          <a:stretch>
            <a:fillRect/>
          </a:stretch>
        </p:blipFill>
        <p:spPr>
          <a:xfrm>
            <a:off x="8114535" y="2285524"/>
            <a:ext cx="4077465" cy="4380520"/>
          </a:xfrm>
          <a:prstGeom prst="rect">
            <a:avLst/>
          </a:prstGeom>
        </p:spPr>
      </p:pic>
      <p:pic>
        <p:nvPicPr>
          <p:cNvPr id="9" name="Picture 8"/>
          <p:cNvPicPr>
            <a:picLocks noChangeAspect="1"/>
          </p:cNvPicPr>
          <p:nvPr/>
        </p:nvPicPr>
        <p:blipFill>
          <a:blip r:embed="rId5"/>
          <a:stretch>
            <a:fillRect/>
          </a:stretch>
        </p:blipFill>
        <p:spPr>
          <a:xfrm>
            <a:off x="4127182" y="2285524"/>
            <a:ext cx="3937635" cy="4472028"/>
          </a:xfrm>
          <a:prstGeom prst="rect">
            <a:avLst/>
          </a:prstGeom>
        </p:spPr>
      </p:pic>
    </p:spTree>
    <p:extLst>
      <p:ext uri="{BB962C8B-B14F-4D97-AF65-F5344CB8AC3E}">
        <p14:creationId xmlns:p14="http://schemas.microsoft.com/office/powerpoint/2010/main" val="2523871646"/>
      </p:ext>
    </p:extLst>
  </p:cSld>
  <p:clrMapOvr>
    <a:masterClrMapping/>
  </p:clrMapOvr>
  <mc:AlternateContent xmlns:mc="http://schemas.openxmlformats.org/markup-compatibility/2006" xmlns:p14="http://schemas.microsoft.com/office/powerpoint/2010/main">
    <mc:Choice Requires="p14">
      <p:transition spd="med" p14:dur="700" advTm="168">
        <p:fade/>
      </p:transition>
    </mc:Choice>
    <mc:Fallback xmlns="">
      <p:transition spd="med" advTm="168">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You can’t run away from technology…</a:t>
            </a:r>
            <a:endParaRPr lang="en-US" dirty="0"/>
          </a:p>
        </p:txBody>
      </p:sp>
      <p:sp>
        <p:nvSpPr>
          <p:cNvPr id="5" name="Subtitle 4"/>
          <p:cNvSpPr>
            <a:spLocks noGrp="1"/>
          </p:cNvSpPr>
          <p:nvPr>
            <p:ph type="subTitle" idx="1"/>
          </p:nvPr>
        </p:nvSpPr>
        <p:spPr/>
        <p:txBody>
          <a:bodyPr/>
          <a:lstStyle/>
          <a:p>
            <a:r>
              <a:rPr lang="en-US" dirty="0" smtClean="0"/>
              <a:t>…resistance is futile</a:t>
            </a:r>
            <a:endParaRPr lang="en-US" dirty="0"/>
          </a:p>
        </p:txBody>
      </p:sp>
      <p:pic>
        <p:nvPicPr>
          <p:cNvPr id="6" name="Picture 5" descr="C:\Users\DougKo\Dropbox\Tegrity User Conference 2013\assimilate.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9" b="89979" l="9992" r="100000">
                        <a14:foregroundMark x1="21566" y1="20300" x2="20139" y2="77169"/>
                        <a14:foregroundMark x1="54861" y1="18388" x2="48765" y2="59814"/>
                        <a14:foregroundMark x1="41405" y1="40548" x2="34379" y2="40183"/>
                        <a14:foregroundMark x1="17326" y1="50411" x2="17667" y2="55616"/>
                        <a14:backgroundMark x1="28434" y1="46229" x2="45949" y2="58988"/>
                        <a14:backgroundMark x1="53897" y1="65083" x2="46566" y2="86622"/>
                        <a14:backgroundMark x1="64082" y1="36622" x2="69059" y2="75517"/>
                      </a14:backgroundRemoval>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flipH="1">
            <a:off x="-4624252" y="3545749"/>
            <a:ext cx="5005252" cy="3756377"/>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1195296746"/>
      </p:ext>
    </p:extLst>
  </p:cSld>
  <p:clrMapOvr>
    <a:masterClrMapping/>
  </p:clrMapOvr>
  <mc:AlternateContent xmlns:mc="http://schemas.openxmlformats.org/markup-compatibility/2006" xmlns:p14="http://schemas.microsoft.com/office/powerpoint/2010/main">
    <mc:Choice Requires="p14">
      <p:transition spd="med" p14:dur="700" advTm="9691">
        <p:fade/>
      </p:transition>
    </mc:Choice>
    <mc:Fallback xmlns="">
      <p:transition spd="med" advTm="96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66667E-6 -2.22222E-6 L 0.97917 0.0169 " pathEditMode="relative" rAng="0" ptsTypes="AA">
                                      <p:cBhvr>
                                        <p:cTn id="6" dur="5000" fill="hold"/>
                                        <p:tgtEl>
                                          <p:spTgt spid="6"/>
                                        </p:tgtEl>
                                        <p:attrNameLst>
                                          <p:attrName>ppt_x</p:attrName>
                                          <p:attrName>ppt_y</p:attrName>
                                        </p:attrNameLst>
                                      </p:cBhvr>
                                      <p:rCtr x="48958" y="8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913"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Outline</a:t>
            </a:r>
            <a:endParaRPr lang="en-US" dirty="0"/>
          </a:p>
        </p:txBody>
      </p:sp>
      <p:sp>
        <p:nvSpPr>
          <p:cNvPr id="3" name="Content Placeholder 2"/>
          <p:cNvSpPr>
            <a:spLocks noGrp="1"/>
          </p:cNvSpPr>
          <p:nvPr>
            <p:ph idx="1"/>
          </p:nvPr>
        </p:nvSpPr>
        <p:spPr/>
        <p:txBody>
          <a:bodyPr/>
          <a:lstStyle/>
          <a:p>
            <a:r>
              <a:rPr lang="en-US" dirty="0" smtClean="0"/>
              <a:t>Overview</a:t>
            </a:r>
          </a:p>
          <a:p>
            <a:r>
              <a:rPr lang="en-US" dirty="0" smtClean="0"/>
              <a:t>Benefits and Limitations</a:t>
            </a:r>
          </a:p>
          <a:p>
            <a:r>
              <a:rPr lang="en-US" dirty="0" smtClean="0"/>
              <a:t>Educational</a:t>
            </a:r>
          </a:p>
          <a:p>
            <a:r>
              <a:rPr lang="en-US" dirty="0" smtClean="0"/>
              <a:t>Future</a:t>
            </a:r>
          </a:p>
          <a:p>
            <a:r>
              <a:rPr lang="en-US" dirty="0" smtClean="0"/>
              <a:t>Online Discussion Prompts</a:t>
            </a: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97860157"/>
      </p:ext>
    </p:extLst>
  </p:cSld>
  <p:clrMapOvr>
    <a:masterClrMapping/>
  </p:clrMapOvr>
  <mc:AlternateContent xmlns:mc="http://schemas.openxmlformats.org/markup-compatibility/2006" xmlns:p14="http://schemas.microsoft.com/office/powerpoint/2010/main">
    <mc:Choice Requires="p14">
      <p:transition spd="med" p14:dur="700" advTm="22756">
        <p:fade/>
      </p:transition>
    </mc:Choice>
    <mc:Fallback xmlns="">
      <p:transition spd="med" advTm="22756">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History – Wearable Technology</a:t>
            </a:r>
            <a:endParaRPr lang="en-US" dirty="0"/>
          </a:p>
        </p:txBody>
      </p:sp>
      <p:sp>
        <p:nvSpPr>
          <p:cNvPr id="3" name="Content Placeholder 2"/>
          <p:cNvSpPr>
            <a:spLocks noGrp="1"/>
          </p:cNvSpPr>
          <p:nvPr>
            <p:ph idx="1"/>
          </p:nvPr>
        </p:nvSpPr>
        <p:spPr/>
        <p:txBody>
          <a:bodyPr>
            <a:normAutofit lnSpcReduction="10000"/>
          </a:bodyPr>
          <a:lstStyle/>
          <a:p>
            <a:r>
              <a:rPr lang="en-US" dirty="0" smtClean="0"/>
              <a:t>Abacus ring</a:t>
            </a:r>
          </a:p>
          <a:p>
            <a:r>
              <a:rPr lang="en-US" dirty="0" smtClean="0"/>
              <a:t>Eyeglasses</a:t>
            </a:r>
          </a:p>
          <a:p>
            <a:r>
              <a:rPr lang="en-US" dirty="0" smtClean="0"/>
              <a:t>Pocket and Wrist Watch</a:t>
            </a:r>
          </a:p>
          <a:p>
            <a:r>
              <a:rPr lang="en-US" dirty="0" smtClean="0"/>
              <a:t>Computer linked camera </a:t>
            </a:r>
          </a:p>
          <a:p>
            <a:r>
              <a:rPr lang="en-US" dirty="0" smtClean="0"/>
              <a:t>Medical devices (heart rate monitors, insulin pumps, clinical force sensing gloves) </a:t>
            </a:r>
          </a:p>
          <a:p>
            <a:r>
              <a:rPr lang="en-US" dirty="0" smtClean="0"/>
              <a:t>Virtual Reality</a:t>
            </a:r>
          </a:p>
          <a:p>
            <a:r>
              <a:rPr lang="en-US" dirty="0" smtClean="0"/>
              <a:t>Fitness trackers</a:t>
            </a:r>
          </a:p>
          <a:p>
            <a:r>
              <a:rPr lang="en-US" dirty="0" smtClean="0"/>
              <a:t>Smart Clothes</a:t>
            </a:r>
          </a:p>
          <a:p>
            <a:r>
              <a:rPr lang="en-US" dirty="0" smtClean="0"/>
              <a:t>Music</a:t>
            </a:r>
          </a:p>
          <a:p>
            <a:endParaRPr lang="en-US" dirty="0" smtClean="0"/>
          </a:p>
          <a:p>
            <a:endParaRPr lang="en-US" dirty="0"/>
          </a:p>
        </p:txBody>
      </p:sp>
      <p:pic>
        <p:nvPicPr>
          <p:cNvPr id="1028" name="Picture 4" descr="https://i.kinja-img.com/gawker-media/image/upload/s--aw_mPZUW--/c_scale,fl_progressive,q_80,w_800/yvqhhaggvpmmupjfam4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1780" y="2479874"/>
            <a:ext cx="3269393" cy="1483487"/>
          </a:xfrm>
          <a:prstGeom prst="rect">
            <a:avLst/>
          </a:prstGeom>
          <a:noFill/>
          <a:extLst>
            <a:ext uri="{909E8E84-426E-40DD-AFC4-6F175D3DCCD1}">
              <a14:hiddenFill xmlns:a14="http://schemas.microsoft.com/office/drawing/2010/main">
                <a:solidFill>
                  <a:srgbClr val="FFFFFF"/>
                </a:solidFill>
              </a14:hiddenFill>
            </a:ext>
          </a:extLst>
        </p:spPr>
      </p:pic>
      <p:pic>
        <p:nvPicPr>
          <p:cNvPr id="6" name="6mRq1xgKykM"/>
          <p:cNvPicPr>
            <a:picLocks noRot="1" noChangeAspect="1"/>
          </p:cNvPicPr>
          <p:nvPr>
            <a:videoFile r:link="rId1"/>
          </p:nvPr>
        </p:nvPicPr>
        <p:blipFill>
          <a:blip r:embed="rId8"/>
          <a:stretch>
            <a:fillRect/>
          </a:stretch>
        </p:blipFill>
        <p:spPr>
          <a:xfrm>
            <a:off x="7686358" y="4540676"/>
            <a:ext cx="3745241" cy="2106698"/>
          </a:xfrm>
          <a:prstGeom prst="rect">
            <a:avLst/>
          </a:prstGeom>
        </p:spPr>
      </p:pic>
      <p:pic>
        <p:nvPicPr>
          <p:cNvPr id="7" name="OqimqTf6EP8"/>
          <p:cNvPicPr>
            <a:picLocks noRot="1" noChangeAspect="1"/>
          </p:cNvPicPr>
          <p:nvPr>
            <a:videoFile r:link="rId2"/>
          </p:nvPr>
        </p:nvPicPr>
        <p:blipFill>
          <a:blip r:embed="rId9"/>
          <a:stretch>
            <a:fillRect/>
          </a:stretch>
        </p:blipFill>
        <p:spPr>
          <a:xfrm>
            <a:off x="3675901" y="4540676"/>
            <a:ext cx="3821279" cy="2149469"/>
          </a:xfrm>
          <a:prstGeom prst="rect">
            <a:avLst/>
          </a:prstGeom>
        </p:spPr>
      </p:pic>
      <p:pic>
        <p:nvPicPr>
          <p:cNvPr id="8" name="Picture 7"/>
          <p:cNvPicPr>
            <a:picLocks noChangeAspect="1"/>
          </p:cNvPicPr>
          <p:nvPr/>
        </p:nvPicPr>
        <p:blipFill>
          <a:blip r:embed="rId10"/>
          <a:stretch>
            <a:fillRect/>
          </a:stretch>
        </p:blipFill>
        <p:spPr>
          <a:xfrm>
            <a:off x="5564566" y="2515657"/>
            <a:ext cx="1932614" cy="1449461"/>
          </a:xfrm>
          <a:prstGeom prst="rect">
            <a:avLst/>
          </a:prstGeom>
        </p:spPr>
      </p:pic>
      <p:pic>
        <p:nvPicPr>
          <p:cNvPr id="2050" name="Picture 2" descr="Image result for mit computer wearable 198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1780" y="622020"/>
            <a:ext cx="3759163" cy="183896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69369380"/>
      </p:ext>
    </p:extLst>
  </p:cSld>
  <p:clrMapOvr>
    <a:masterClrMapping/>
  </p:clrMapOvr>
  <mc:AlternateContent xmlns:mc="http://schemas.openxmlformats.org/markup-compatibility/2006" xmlns:p14="http://schemas.microsoft.com/office/powerpoint/2010/main">
    <mc:Choice Requires="p14">
      <p:transition spd="med" p14:dur="700" advTm="132639">
        <p:fade/>
      </p:transition>
    </mc:Choice>
    <mc:Fallback xmlns="">
      <p:transition spd="med" advTm="132639">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6"/>
          <a:stretch>
            <a:fillRect/>
          </a:stretch>
        </p:blipFill>
        <p:spPr>
          <a:xfrm>
            <a:off x="3916756" y="863908"/>
            <a:ext cx="7620000" cy="4286250"/>
          </a:xfrm>
          <a:prstGeom prst="rect">
            <a:avLst/>
          </a:prstGeom>
        </p:spPr>
      </p:pic>
      <p:pic>
        <p:nvPicPr>
          <p:cNvPr id="18" name="Picture 12" descr="Insulin Pu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1041" y="3112451"/>
            <a:ext cx="5114774" cy="38360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8"/>
          <a:stretch>
            <a:fillRect/>
          </a:stretch>
        </p:blipFill>
        <p:spPr>
          <a:xfrm>
            <a:off x="3126910" y="744553"/>
            <a:ext cx="8550655" cy="3638482"/>
          </a:xfrm>
          <a:prstGeom prst="rect">
            <a:avLst/>
          </a:prstGeom>
        </p:spPr>
      </p:pic>
      <p:sp>
        <p:nvSpPr>
          <p:cNvPr id="4" name="Oval 3"/>
          <p:cNvSpPr/>
          <p:nvPr/>
        </p:nvSpPr>
        <p:spPr>
          <a:xfrm>
            <a:off x="128869" y="2400475"/>
            <a:ext cx="3109356" cy="2534961"/>
          </a:xfrm>
          <a:prstGeom prst="ellipse">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Medical</a:t>
            </a:r>
            <a:endParaRPr lang="en-US" sz="3600" dirty="0"/>
          </a:p>
        </p:txBody>
      </p:sp>
      <p:sp>
        <p:nvSpPr>
          <p:cNvPr id="5" name="Oval 4"/>
          <p:cNvSpPr/>
          <p:nvPr/>
        </p:nvSpPr>
        <p:spPr>
          <a:xfrm>
            <a:off x="3408035" y="2267970"/>
            <a:ext cx="3392175" cy="2555182"/>
          </a:xfrm>
          <a:prstGeom prst="ellipse">
            <a:avLst/>
          </a:prstGeom>
          <a:solidFill>
            <a:schemeClr val="accent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Visual / Augmented Reality</a:t>
            </a:r>
            <a:endParaRPr lang="en-US" sz="3600" dirty="0"/>
          </a:p>
        </p:txBody>
      </p:sp>
      <p:sp>
        <p:nvSpPr>
          <p:cNvPr id="6" name="Oval 5"/>
          <p:cNvSpPr/>
          <p:nvPr/>
        </p:nvSpPr>
        <p:spPr>
          <a:xfrm>
            <a:off x="5888922" y="4220528"/>
            <a:ext cx="3675669" cy="2533374"/>
          </a:xfrm>
          <a:prstGeom prst="ellipse">
            <a:avLst/>
          </a:prstGeom>
          <a:solidFill>
            <a:schemeClr val="tx1">
              <a:lumMod val="65000"/>
              <a:lumOff val="3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Fitness / Location Tracker</a:t>
            </a:r>
            <a:endParaRPr lang="en-US" sz="3600" dirty="0"/>
          </a:p>
        </p:txBody>
      </p:sp>
      <p:sp>
        <p:nvSpPr>
          <p:cNvPr id="7" name="Oval 6"/>
          <p:cNvSpPr/>
          <p:nvPr/>
        </p:nvSpPr>
        <p:spPr>
          <a:xfrm>
            <a:off x="699535" y="4710041"/>
            <a:ext cx="3083834" cy="1947011"/>
          </a:xfrm>
          <a:prstGeom prst="ellipse">
            <a:avLst/>
          </a:prstGeom>
          <a:solidFill>
            <a:schemeClr val="accent4"/>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Watch</a:t>
            </a:r>
            <a:endParaRPr lang="en-US" dirty="0"/>
          </a:p>
        </p:txBody>
      </p:sp>
      <p:grpSp>
        <p:nvGrpSpPr>
          <p:cNvPr id="3" name="Group 2"/>
          <p:cNvGrpSpPr/>
          <p:nvPr/>
        </p:nvGrpSpPr>
        <p:grpSpPr>
          <a:xfrm>
            <a:off x="9826126" y="3989812"/>
            <a:ext cx="2390775" cy="2869140"/>
            <a:chOff x="9826126" y="3989812"/>
            <a:chExt cx="2390775" cy="2869140"/>
          </a:xfrm>
        </p:grpSpPr>
        <p:sp>
          <p:nvSpPr>
            <p:cNvPr id="11" name="Rectangle 10"/>
            <p:cNvSpPr/>
            <p:nvPr/>
          </p:nvSpPr>
          <p:spPr>
            <a:xfrm rot="21166320">
              <a:off x="10236925" y="3989812"/>
              <a:ext cx="1107996" cy="1200329"/>
            </a:xfrm>
            <a:prstGeom prst="rect">
              <a:avLst/>
            </a:prstGeom>
          </p:spPr>
          <p:txBody>
            <a:bodyPr wrap="none">
              <a:spAutoFit/>
            </a:bodyPr>
            <a:lstStyle/>
            <a:p>
              <a:r>
                <a:rPr lang="en-US" sz="7200" dirty="0"/>
                <a:t>🎩</a:t>
              </a:r>
            </a:p>
          </p:txBody>
        </p:sp>
        <p:grpSp>
          <p:nvGrpSpPr>
            <p:cNvPr id="14" name="Group 13"/>
            <p:cNvGrpSpPr/>
            <p:nvPr/>
          </p:nvGrpSpPr>
          <p:grpSpPr>
            <a:xfrm>
              <a:off x="9826126" y="4220527"/>
              <a:ext cx="2390775" cy="2638425"/>
              <a:chOff x="9826126" y="4220527"/>
              <a:chExt cx="2390775" cy="2638425"/>
            </a:xfrm>
          </p:grpSpPr>
          <p:grpSp>
            <p:nvGrpSpPr>
              <p:cNvPr id="10" name="Group 9"/>
              <p:cNvGrpSpPr/>
              <p:nvPr/>
            </p:nvGrpSpPr>
            <p:grpSpPr>
              <a:xfrm>
                <a:off x="9826126" y="4220527"/>
                <a:ext cx="2390775" cy="2638425"/>
                <a:chOff x="192064" y="3014523"/>
                <a:chExt cx="2390775" cy="2638425"/>
              </a:xfrm>
            </p:grpSpPr>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backgroundMark x1="40239" y1="23466" x2="50996" y2="3249"/>
                              <a14:backgroundMark x1="33865" y1="20578" x2="33068" y2="5415"/>
                              <a14:backgroundMark x1="92430" y1="66787" x2="96414" y2="91697"/>
                              <a14:backgroundMark x1="8765" y1="38628" x2="6773" y2="99278"/>
                              <a14:backgroundMark x1="54980" y1="10830" x2="66135" y2="0"/>
                            </a14:backgroundRemoval>
                          </a14:imgEffect>
                        </a14:imgLayer>
                      </a14:imgProps>
                    </a:ext>
                  </a:extLst>
                </a:blip>
                <a:stretch>
                  <a:fillRect/>
                </a:stretch>
              </p:blipFill>
              <p:spPr>
                <a:xfrm>
                  <a:off x="192064" y="3014523"/>
                  <a:ext cx="2390775" cy="2638425"/>
                </a:xfrm>
                <a:prstGeom prst="rect">
                  <a:avLst/>
                </a:prstGeom>
              </p:spPr>
            </p:pic>
            <p:sp>
              <p:nvSpPr>
                <p:cNvPr id="8" name="TextBox 7"/>
                <p:cNvSpPr txBox="1"/>
                <p:nvPr/>
              </p:nvSpPr>
              <p:spPr>
                <a:xfrm rot="20986439">
                  <a:off x="499643" y="3433548"/>
                  <a:ext cx="1415772" cy="1569660"/>
                </a:xfrm>
                <a:prstGeom prst="rect">
                  <a:avLst/>
                </a:prstGeom>
                <a:noFill/>
              </p:spPr>
              <p:txBody>
                <a:bodyPr wrap="none" rtlCol="0">
                  <a:spAutoFit/>
                </a:bodyPr>
                <a:lstStyle/>
                <a:p>
                  <a:r>
                    <a:rPr lang="en-US" sz="9600" dirty="0"/>
                    <a:t>🕶</a:t>
                  </a:r>
                </a:p>
              </p:txBody>
            </p:sp>
          </p:grpSp>
          <p:sp>
            <p:nvSpPr>
              <p:cNvPr id="13" name="TextBox 12"/>
              <p:cNvSpPr txBox="1"/>
              <p:nvPr/>
            </p:nvSpPr>
            <p:spPr>
              <a:xfrm>
                <a:off x="10236925" y="6400831"/>
                <a:ext cx="1900392" cy="369332"/>
              </a:xfrm>
              <a:prstGeom prst="rect">
                <a:avLst/>
              </a:prstGeom>
              <a:noFill/>
            </p:spPr>
            <p:txBody>
              <a:bodyPr wrap="none" rtlCol="0">
                <a:spAutoFit/>
              </a:bodyPr>
              <a:lstStyle/>
              <a:p>
                <a:r>
                  <a:rPr lang="en-US" b="1" dirty="0" smtClean="0"/>
                  <a:t>SPY TECHNOLOGY</a:t>
                </a:r>
                <a:endParaRPr lang="en-US" b="1" dirty="0"/>
              </a:p>
            </p:txBody>
          </p:sp>
        </p:grpSp>
      </p:grpSp>
      <p:sp>
        <p:nvSpPr>
          <p:cNvPr id="15" name="Oval 14"/>
          <p:cNvSpPr/>
          <p:nvPr/>
        </p:nvSpPr>
        <p:spPr>
          <a:xfrm>
            <a:off x="7141892" y="1660685"/>
            <a:ext cx="2682241" cy="1884876"/>
          </a:xfrm>
          <a:prstGeom prst="ellipse">
            <a:avLst/>
          </a:prstGeom>
          <a:solidFill>
            <a:schemeClr val="accent3">
              <a:lumMod val="7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Clothing</a:t>
            </a:r>
            <a:endParaRPr lang="en-US" dirty="0" smtClean="0"/>
          </a:p>
        </p:txBody>
      </p:sp>
      <p:sp>
        <p:nvSpPr>
          <p:cNvPr id="2" name="Title 1"/>
          <p:cNvSpPr>
            <a:spLocks noGrp="1"/>
          </p:cNvSpPr>
          <p:nvPr>
            <p:ph type="title"/>
          </p:nvPr>
        </p:nvSpPr>
        <p:spPr/>
        <p:txBody>
          <a:bodyPr/>
          <a:lstStyle/>
          <a:p>
            <a:r>
              <a:rPr lang="en-US" dirty="0" smtClean="0"/>
              <a:t>Main Classes</a:t>
            </a:r>
            <a:endParaRPr lang="en-US" dirty="0"/>
          </a:p>
        </p:txBody>
      </p:sp>
      <p:pic>
        <p:nvPicPr>
          <p:cNvPr id="17" name="Picture 16"/>
          <p:cNvPicPr>
            <a:picLocks noChangeAspect="1"/>
          </p:cNvPicPr>
          <p:nvPr/>
        </p:nvPicPr>
        <p:blipFill>
          <a:blip r:embed="rId11"/>
          <a:stretch>
            <a:fillRect/>
          </a:stretch>
        </p:blipFill>
        <p:spPr>
          <a:xfrm>
            <a:off x="408242" y="2209800"/>
            <a:ext cx="5758135" cy="3838757"/>
          </a:xfrm>
          <a:prstGeom prst="rect">
            <a:avLst/>
          </a:prstGeom>
        </p:spPr>
      </p:pic>
      <p:pic>
        <p:nvPicPr>
          <p:cNvPr id="19" name="Picture 6" descr="Google_Glass_Fro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18514" y="4609382"/>
            <a:ext cx="2843619" cy="18957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s://patentimages.storage.googleapis.com/US20110302694A1/US20110302694A1-20111215-D0000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12473" y="721890"/>
            <a:ext cx="2735943" cy="24170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4" cstate="print">
            <a:extLst>
              <a:ext uri="{28A0092B-C50C-407E-A947-70E740481C1C}">
                <a14:useLocalDpi xmlns:a14="http://schemas.microsoft.com/office/drawing/2010/main" val="0"/>
              </a:ext>
            </a:extLst>
          </a:blip>
          <a:srcRect l="37249" t="10776" r="25291" b="18112"/>
          <a:stretch/>
        </p:blipFill>
        <p:spPr>
          <a:xfrm rot="5400000">
            <a:off x="511908" y="1486564"/>
            <a:ext cx="2074756" cy="2953890"/>
          </a:xfrm>
          <a:prstGeom prst="rect">
            <a:avLst/>
          </a:prstGeom>
        </p:spPr>
      </p:pic>
      <p:pic>
        <p:nvPicPr>
          <p:cNvPr id="24" name="Picture 23"/>
          <p:cNvPicPr>
            <a:picLocks noChangeAspect="1"/>
          </p:cNvPicPr>
          <p:nvPr/>
        </p:nvPicPr>
        <p:blipFill rotWithShape="1">
          <a:blip r:embed="rId15" cstate="print">
            <a:extLst>
              <a:ext uri="{28A0092B-C50C-407E-A947-70E740481C1C}">
                <a14:useLocalDpi xmlns:a14="http://schemas.microsoft.com/office/drawing/2010/main" val="0"/>
              </a:ext>
            </a:extLst>
          </a:blip>
          <a:srcRect l="37120" t="24021" r="9136" b="17354"/>
          <a:stretch/>
        </p:blipFill>
        <p:spPr>
          <a:xfrm rot="10800000">
            <a:off x="7607618" y="1002913"/>
            <a:ext cx="3707818" cy="3038657"/>
          </a:xfrm>
          <a:prstGeom prst="rect">
            <a:avLst/>
          </a:prstGeom>
        </p:spPr>
      </p:pic>
      <p:pic>
        <p:nvPicPr>
          <p:cNvPr id="22" name="Slide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3348872550"/>
      </p:ext>
    </p:extLst>
  </p:cSld>
  <p:clrMapOvr>
    <a:masterClrMapping/>
  </p:clrMapOvr>
  <mc:AlternateContent xmlns:mc="http://schemas.openxmlformats.org/markup-compatibility/2006" xmlns:p14="http://schemas.microsoft.com/office/powerpoint/2010/main">
    <mc:Choice Requires="p14">
      <p:transition spd="med" p14:dur="700" advTm="137871">
        <p:fade/>
      </p:transition>
    </mc:Choice>
    <mc:Fallback xmlns="">
      <p:transition spd="med" advTm="13787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30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30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30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3050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3050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3050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305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305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30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3050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3050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30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305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3050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3050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30500"/>
                                  </p:stCondLst>
                                  <p:childTnLst>
                                    <p:animEffect transition="out" filter="fade">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3050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3050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3050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30500"/>
                                  </p:stCondLst>
                                  <p:childTnLst>
                                    <p:animEffect transition="out" filter="fade">
                                      <p:cBhvr>
                                        <p:cTn id="101" dur="500"/>
                                        <p:tgtEl>
                                          <p:spTgt spid="24"/>
                                        </p:tgtEl>
                                      </p:cBhvr>
                                    </p:animEffect>
                                    <p:set>
                                      <p:cBhvr>
                                        <p:cTn id="102" dur="1" fill="hold">
                                          <p:stCondLst>
                                            <p:cond delay="499"/>
                                          </p:stCondLst>
                                        </p:cTn>
                                        <p:tgtEl>
                                          <p:spTgt spid="2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nodeType="clickEffect">
                                  <p:stCondLst>
                                    <p:cond delay="30500"/>
                                  </p:stCondLst>
                                  <p:childTnLst>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1" nodeType="clickEffect">
                                  <p:stCondLst>
                                    <p:cond delay="30500"/>
                                  </p:stCondLst>
                                  <p:childTnLst>
                                    <p:animEffect transition="out" filter="fade">
                                      <p:cBhvr>
                                        <p:cTn id="111" dur="500"/>
                                        <p:tgtEl>
                                          <p:spTgt spid="5"/>
                                        </p:tgtEl>
                                      </p:cBhvr>
                                    </p:animEffect>
                                    <p:set>
                                      <p:cBhvr>
                                        <p:cTn id="112" dur="1" fill="hold">
                                          <p:stCondLst>
                                            <p:cond delay="499"/>
                                          </p:stCondLst>
                                        </p:cTn>
                                        <p:tgtEl>
                                          <p:spTgt spid="5"/>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30500"/>
                                  </p:stCondLst>
                                  <p:childTnLst>
                                    <p:set>
                                      <p:cBhvr>
                                        <p:cTn id="116" dur="1" fill="hold">
                                          <p:stCondLst>
                                            <p:cond delay="0"/>
                                          </p:stCondLst>
                                        </p:cTn>
                                        <p:tgtEl>
                                          <p:spTgt spid="6"/>
                                        </p:tgtEl>
                                        <p:attrNameLst>
                                          <p:attrName>style.visibility</p:attrName>
                                        </p:attrNameLst>
                                      </p:cBhvr>
                                      <p:to>
                                        <p:strVal val="visible"/>
                                      </p:to>
                                    </p:set>
                                    <p:animEffect transition="in" filter="fade">
                                      <p:cBhvr>
                                        <p:cTn id="117" dur="500"/>
                                        <p:tgtEl>
                                          <p:spTgt spid="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30500"/>
                                  </p:stCondLst>
                                  <p:childTnLst>
                                    <p:set>
                                      <p:cBhvr>
                                        <p:cTn id="121" dur="1" fill="hold">
                                          <p:stCondLst>
                                            <p:cond delay="0"/>
                                          </p:stCondLst>
                                        </p:cTn>
                                        <p:tgtEl>
                                          <p:spTgt spid="20"/>
                                        </p:tgtEl>
                                        <p:attrNameLst>
                                          <p:attrName>style.visibility</p:attrName>
                                        </p:attrNameLst>
                                      </p:cBhvr>
                                      <p:to>
                                        <p:strVal val="visible"/>
                                      </p:to>
                                    </p:set>
                                    <p:animEffect transition="in" filter="fade">
                                      <p:cBhvr>
                                        <p:cTn id="122" dur="500"/>
                                        <p:tgtEl>
                                          <p:spTgt spid="20"/>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nodeType="clickEffect">
                                  <p:stCondLst>
                                    <p:cond delay="30500"/>
                                  </p:stCondLst>
                                  <p:childTnLst>
                                    <p:animEffect transition="out" filter="fade">
                                      <p:cBhvr>
                                        <p:cTn id="126" dur="500"/>
                                        <p:tgtEl>
                                          <p:spTgt spid="20"/>
                                        </p:tgtEl>
                                      </p:cBhvr>
                                    </p:animEffect>
                                    <p:set>
                                      <p:cBhvr>
                                        <p:cTn id="127" dur="1" fill="hold">
                                          <p:stCondLst>
                                            <p:cond delay="499"/>
                                          </p:stCondLst>
                                        </p:cTn>
                                        <p:tgtEl>
                                          <p:spTgt spid="20"/>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1" nodeType="clickEffect">
                                  <p:stCondLst>
                                    <p:cond delay="30500"/>
                                  </p:stCondLst>
                                  <p:childTnLst>
                                    <p:animEffect transition="out" filter="fade">
                                      <p:cBhvr>
                                        <p:cTn id="131" dur="500"/>
                                        <p:tgtEl>
                                          <p:spTgt spid="6"/>
                                        </p:tgtEl>
                                      </p:cBhvr>
                                    </p:animEffect>
                                    <p:set>
                                      <p:cBhvr>
                                        <p:cTn id="132" dur="1" fill="hold">
                                          <p:stCondLst>
                                            <p:cond delay="499"/>
                                          </p:stCondLst>
                                        </p:cTn>
                                        <p:tgtEl>
                                          <p:spTgt spid="6"/>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30500"/>
                                  </p:stCondLst>
                                  <p:childTnLst>
                                    <p:set>
                                      <p:cBhvr>
                                        <p:cTn id="136" dur="1" fill="hold">
                                          <p:stCondLst>
                                            <p:cond delay="0"/>
                                          </p:stCondLst>
                                        </p:cTn>
                                        <p:tgtEl>
                                          <p:spTgt spid="3"/>
                                        </p:tgtEl>
                                        <p:attrNameLst>
                                          <p:attrName>style.visibility</p:attrName>
                                        </p:attrNameLst>
                                      </p:cBhvr>
                                      <p:to>
                                        <p:strVal val="visible"/>
                                      </p:to>
                                    </p:set>
                                    <p:animEffect transition="in" filter="fade">
                                      <p:cBhvr>
                                        <p:cTn id="1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8" restart="whenNotActive" fill="hold" evtFilter="cancelBubble" nodeType="interactiveSeq">
                <p:stCondLst>
                  <p:cond evt="onClick" delay="0">
                    <p:tgtEl>
                      <p:spTgt spid="22"/>
                    </p:tgtEl>
                  </p:cond>
                </p:stCondLst>
                <p:endSync evt="end" delay="0">
                  <p:rtn val="all"/>
                </p:endSync>
                <p:childTnLst>
                  <p:par>
                    <p:cTn id="139" fill="hold">
                      <p:stCondLst>
                        <p:cond delay="0"/>
                      </p:stCondLst>
                      <p:childTnLst>
                        <p:par>
                          <p:cTn id="140" fill="hold">
                            <p:stCondLst>
                              <p:cond delay="0"/>
                            </p:stCondLst>
                            <p:childTnLst>
                              <p:par>
                                <p:cTn id="141" presetID="1" presetClass="mediacall" presetSubtype="0" fill="hold" nodeType="clickEffect">
                                  <p:stCondLst>
                                    <p:cond delay="0"/>
                                  </p:stCondLst>
                                  <p:childTnLst>
                                    <p:cmd type="call" cmd="playFrom(0.0)">
                                      <p:cBhvr>
                                        <p:cTn id="142" dur="139520" fill="hold"/>
                                        <p:tgtEl>
                                          <p:spTgt spid="22"/>
                                        </p:tgtEl>
                                      </p:cBhvr>
                                    </p:cmd>
                                  </p:childTnLst>
                                </p:cTn>
                              </p:par>
                            </p:childTnLst>
                          </p:cTn>
                        </p:par>
                      </p:childTnLst>
                    </p:cTn>
                  </p:par>
                </p:childTnLst>
              </p:cTn>
              <p:nextCondLst>
                <p:cond evt="onClick" delay="0">
                  <p:tgtEl>
                    <p:spTgt spid="22"/>
                  </p:tgtEl>
                </p:cond>
              </p:nextCondLst>
            </p:seq>
            <p:audio>
              <p:cMediaNode vol="80000">
                <p:cTn id="143" fill="hold" display="0">
                  <p:stCondLst>
                    <p:cond delay="indefinite"/>
                  </p:stCondLst>
                  <p:endCondLst>
                    <p:cond evt="onStopAudio" delay="0">
                      <p:tgtEl>
                        <p:sldTgt/>
                      </p:tgtEl>
                    </p:cond>
                  </p:endCondLst>
                </p:cTn>
                <p:tgtEl>
                  <p:spTgt spid="22"/>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15" grpId="0" animBg="1"/>
      <p:bldP spid="1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Fitness Trackers</a:t>
            </a:r>
            <a:endParaRPr lang="en-US" dirty="0"/>
          </a:p>
        </p:txBody>
      </p:sp>
      <p:sp>
        <p:nvSpPr>
          <p:cNvPr id="3" name="Content Placeholder 2"/>
          <p:cNvSpPr>
            <a:spLocks noGrp="1"/>
          </p:cNvSpPr>
          <p:nvPr>
            <p:ph idx="1"/>
          </p:nvPr>
        </p:nvSpPr>
        <p:spPr/>
        <p:txBody>
          <a:bodyPr/>
          <a:lstStyle/>
          <a:p>
            <a:r>
              <a:rPr lang="en-US" dirty="0" smtClean="0"/>
              <a:t>Fitbit</a:t>
            </a:r>
          </a:p>
          <a:p>
            <a:r>
              <a:rPr lang="en-US" dirty="0" smtClean="0"/>
              <a:t>Smart Watches</a:t>
            </a:r>
          </a:p>
          <a:p>
            <a:r>
              <a:rPr lang="en-US" dirty="0" smtClean="0"/>
              <a:t>Smart Phones</a:t>
            </a:r>
          </a:p>
          <a:p>
            <a:r>
              <a:rPr lang="en-US" dirty="0" smtClean="0"/>
              <a:t>Ring</a:t>
            </a:r>
          </a:p>
          <a:p>
            <a:endParaRPr lang="en-US" dirty="0"/>
          </a:p>
        </p:txBody>
      </p:sp>
      <p:pic>
        <p:nvPicPr>
          <p:cNvPr id="3074" name="Picture 2" descr="Image resul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9222" y="2128400"/>
            <a:ext cx="6544237" cy="16360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1645" y="4411980"/>
            <a:ext cx="1547719" cy="15477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android 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89929" y="3829680"/>
            <a:ext cx="2545977" cy="302832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iseWear Calder"/>
          <p:cNvPicPr>
            <a:picLocks noChangeAspect="1" noChangeArrowheads="1"/>
          </p:cNvPicPr>
          <p:nvPr/>
        </p:nvPicPr>
        <p:blipFill rotWithShape="1">
          <a:blip r:embed="rId10">
            <a:extLst>
              <a:ext uri="{28A0092B-C50C-407E-A947-70E740481C1C}">
                <a14:useLocalDpi xmlns:a14="http://schemas.microsoft.com/office/drawing/2010/main" val="0"/>
              </a:ext>
            </a:extLst>
          </a:blip>
          <a:srcRect l="30906" t="32646" r="26713" b="24430"/>
          <a:stretch/>
        </p:blipFill>
        <p:spPr bwMode="auto">
          <a:xfrm>
            <a:off x="7942729" y="4501158"/>
            <a:ext cx="2958354" cy="168536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03408242"/>
      </p:ext>
    </p:extLst>
  </p:cSld>
  <p:clrMapOvr>
    <a:masterClrMapping/>
  </p:clrMapOvr>
  <mc:AlternateContent xmlns:mc="http://schemas.openxmlformats.org/markup-compatibility/2006" xmlns:p14="http://schemas.microsoft.com/office/powerpoint/2010/main">
    <mc:Choice Requires="p14">
      <p:transition spd="med" p14:dur="700" advTm="29580">
        <p:fade/>
      </p:transition>
    </mc:Choice>
    <mc:Fallback xmlns="">
      <p:transition spd="med" advTm="29580">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4599" fill="hold"/>
                                        <p:tgtEl>
                                          <p:spTgt spid="5"/>
                                        </p:tgtEl>
                                      </p:cBhvr>
                                    </p:cmd>
                                  </p:childTnLst>
                                </p:cTn>
                              </p:par>
                            </p:childTnLst>
                          </p:cTn>
                        </p:par>
                      </p:childTnLst>
                    </p:cTn>
                  </p:par>
                </p:childTnLst>
              </p:cTn>
              <p:nextCondLst>
                <p:cond evt="onClick" delay="0">
                  <p:tgtEl>
                    <p:spTgt spid="5"/>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and Limitations</a:t>
            </a:r>
            <a:endParaRPr lang="en-US" dirty="0"/>
          </a:p>
        </p:txBody>
      </p:sp>
      <p:sp>
        <p:nvSpPr>
          <p:cNvPr id="3" name="Content Placeholder 2"/>
          <p:cNvSpPr>
            <a:spLocks noGrp="1"/>
          </p:cNvSpPr>
          <p:nvPr>
            <p:ph idx="1"/>
          </p:nvPr>
        </p:nvSpPr>
        <p:spPr>
          <a:xfrm>
            <a:off x="609599" y="2249424"/>
            <a:ext cx="11360727" cy="4954940"/>
          </a:xfrm>
        </p:spPr>
        <p:txBody>
          <a:bodyPr>
            <a:normAutofit fontScale="92500" lnSpcReduction="20000"/>
          </a:bodyPr>
          <a:lstStyle/>
          <a:p>
            <a:r>
              <a:rPr lang="en-US" sz="3600" dirty="0" smtClean="0"/>
              <a:t>Personal Accountability</a:t>
            </a:r>
            <a:endParaRPr lang="en-US" sz="3600" dirty="0"/>
          </a:p>
          <a:p>
            <a:r>
              <a:rPr lang="en-US" sz="3600" dirty="0" smtClean="0"/>
              <a:t>Individually</a:t>
            </a:r>
            <a:r>
              <a:rPr lang="en-US" sz="3600" dirty="0"/>
              <a:t> Tailor Your </a:t>
            </a:r>
            <a:r>
              <a:rPr lang="en-US" sz="3600" dirty="0" smtClean="0"/>
              <a:t>Goals</a:t>
            </a:r>
          </a:p>
          <a:p>
            <a:r>
              <a:rPr lang="en-US" sz="3600" dirty="0" smtClean="0"/>
              <a:t>Make </a:t>
            </a:r>
            <a:r>
              <a:rPr lang="en-US" sz="3600" dirty="0"/>
              <a:t>It All About You!! </a:t>
            </a:r>
          </a:p>
          <a:p>
            <a:r>
              <a:rPr lang="en-US" sz="3600" dirty="0" smtClean="0"/>
              <a:t>Financial </a:t>
            </a:r>
            <a:r>
              <a:rPr lang="en-US" sz="3600" dirty="0"/>
              <a:t>Motivation </a:t>
            </a:r>
            <a:endParaRPr lang="en-US" sz="3600" dirty="0" smtClean="0"/>
          </a:p>
          <a:p>
            <a:r>
              <a:rPr lang="en-US" sz="3600" dirty="0" smtClean="0"/>
              <a:t>Current</a:t>
            </a:r>
            <a:r>
              <a:rPr lang="en-US" sz="3600" dirty="0"/>
              <a:t> Weight Loss </a:t>
            </a:r>
            <a:r>
              <a:rPr lang="en-US" sz="3600" dirty="0" smtClean="0"/>
              <a:t>Tool</a:t>
            </a:r>
            <a:endParaRPr lang="en-US" sz="3600" dirty="0"/>
          </a:p>
          <a:p>
            <a:r>
              <a:rPr lang="en-US" sz="3600" dirty="0" smtClean="0"/>
              <a:t>Group Dynamics</a:t>
            </a:r>
            <a:endParaRPr lang="en-US" sz="3600" dirty="0"/>
          </a:p>
          <a:p>
            <a:r>
              <a:rPr lang="en-US" sz="3600" dirty="0" smtClean="0"/>
              <a:t>Incentives </a:t>
            </a:r>
            <a:r>
              <a:rPr lang="en-US" sz="3600" dirty="0"/>
              <a:t>Promote Activity in the Workplace </a:t>
            </a:r>
          </a:p>
          <a:p>
            <a:r>
              <a:rPr lang="en-US" sz="3600" dirty="0" smtClean="0"/>
              <a:t>Variety </a:t>
            </a:r>
            <a:r>
              <a:rPr lang="en-US" sz="3600" dirty="0"/>
              <a:t>of Trackers </a:t>
            </a:r>
            <a:endParaRPr lang="en-US" sz="3600" dirty="0" smtClean="0"/>
          </a:p>
          <a:p>
            <a:r>
              <a:rPr lang="en-US" sz="3600" dirty="0" smtClean="0"/>
              <a:t>Sleep </a:t>
            </a:r>
          </a:p>
          <a:p>
            <a:r>
              <a:rPr lang="en-US" sz="3600" dirty="0" smtClean="0"/>
              <a:t>Motivation</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96475088"/>
      </p:ext>
    </p:extLst>
  </p:cSld>
  <p:clrMapOvr>
    <a:masterClrMapping/>
  </p:clrMapOvr>
  <mc:AlternateContent xmlns:mc="http://schemas.openxmlformats.org/markup-compatibility/2006" xmlns:p14="http://schemas.microsoft.com/office/powerpoint/2010/main">
    <mc:Choice Requires="p14">
      <p:transition spd="med" p14:dur="700" advTm="107125">
        <p:fade/>
      </p:transition>
    </mc:Choice>
    <mc:Fallback xmlns="">
      <p:transition spd="med" advTm="107125">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and Limitations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Some </a:t>
            </a:r>
            <a:r>
              <a:rPr lang="en-US" dirty="0" smtClean="0"/>
              <a:t>fitness trackers</a:t>
            </a:r>
            <a:r>
              <a:rPr lang="en-US" dirty="0" smtClean="0"/>
              <a:t> </a:t>
            </a:r>
            <a:r>
              <a:rPr lang="en-US" dirty="0"/>
              <a:t>track steps and progress </a:t>
            </a:r>
            <a:r>
              <a:rPr lang="en-US" dirty="0" smtClean="0"/>
              <a:t>incorrectly</a:t>
            </a:r>
            <a:r>
              <a:rPr lang="en-US" dirty="0"/>
              <a:t>. </a:t>
            </a:r>
          </a:p>
          <a:p>
            <a:r>
              <a:rPr lang="en-US" dirty="0" smtClean="0"/>
              <a:t>Due </a:t>
            </a:r>
            <a:r>
              <a:rPr lang="en-US" dirty="0"/>
              <a:t>to budgetary reasons, </a:t>
            </a:r>
            <a:r>
              <a:rPr lang="en-US" dirty="0" smtClean="0"/>
              <a:t>school districts </a:t>
            </a:r>
            <a:r>
              <a:rPr lang="en-US" dirty="0"/>
              <a:t>do not always go for the best tech </a:t>
            </a:r>
            <a:r>
              <a:rPr lang="en-US" dirty="0" smtClean="0"/>
              <a:t>model . </a:t>
            </a:r>
            <a:r>
              <a:rPr lang="en-US" dirty="0" smtClean="0"/>
              <a:t>Keeping accountability of </a:t>
            </a:r>
            <a:r>
              <a:rPr lang="en-US" dirty="0"/>
              <a:t>your steps on the most basic and cheapest </a:t>
            </a:r>
            <a:r>
              <a:rPr lang="en-US" dirty="0" smtClean="0"/>
              <a:t>fitness tracker </a:t>
            </a:r>
            <a:r>
              <a:rPr lang="en-US" dirty="0" smtClean="0"/>
              <a:t>requires </a:t>
            </a:r>
            <a:r>
              <a:rPr lang="en-US" dirty="0"/>
              <a:t>for </a:t>
            </a:r>
            <a:r>
              <a:rPr lang="en-US" dirty="0" smtClean="0"/>
              <a:t>you to check </a:t>
            </a:r>
            <a:r>
              <a:rPr lang="en-US" dirty="0"/>
              <a:t>it on a smartphone app or on your </a:t>
            </a:r>
            <a:r>
              <a:rPr lang="en-US" dirty="0" smtClean="0"/>
              <a:t>computer which may </a:t>
            </a:r>
            <a:r>
              <a:rPr lang="en-US" dirty="0"/>
              <a:t>not be easily </a:t>
            </a:r>
            <a:r>
              <a:rPr lang="en-US" dirty="0" smtClean="0"/>
              <a:t>accessible </a:t>
            </a:r>
            <a:r>
              <a:rPr lang="en-US" dirty="0"/>
              <a:t>for students. </a:t>
            </a:r>
          </a:p>
          <a:p>
            <a:r>
              <a:rPr lang="en-US" dirty="0"/>
              <a:t>Pure Pulse Technology- In </a:t>
            </a:r>
            <a:r>
              <a:rPr lang="en-US" dirty="0" smtClean="0"/>
              <a:t>health </a:t>
            </a:r>
            <a:r>
              <a:rPr lang="en-US" dirty="0"/>
              <a:t>class teachers discuss healthy heart </a:t>
            </a:r>
            <a:r>
              <a:rPr lang="en-US" dirty="0" smtClean="0"/>
              <a:t>rate and how </a:t>
            </a:r>
            <a:r>
              <a:rPr lang="en-US" dirty="0"/>
              <a:t>the heart rates change with exercise. </a:t>
            </a:r>
            <a:r>
              <a:rPr lang="en-US" dirty="0" smtClean="0"/>
              <a:t>Fitness trackers that </a:t>
            </a:r>
            <a:r>
              <a:rPr lang="en-US" dirty="0"/>
              <a:t>have pure pulse </a:t>
            </a:r>
            <a:r>
              <a:rPr lang="en-US" dirty="0" smtClean="0"/>
              <a:t>technology (</a:t>
            </a:r>
            <a:r>
              <a:rPr lang="en-US" dirty="0"/>
              <a:t>which measures the heartrate) are more expensive. </a:t>
            </a:r>
          </a:p>
          <a:p>
            <a:r>
              <a:rPr lang="en-US" dirty="0"/>
              <a:t>Free fit trackers are available </a:t>
            </a:r>
          </a:p>
          <a:p>
            <a:r>
              <a:rPr lang="en-US" dirty="0" smtClean="0"/>
              <a:t>Some a</a:t>
            </a:r>
            <a:r>
              <a:rPr lang="en-US" dirty="0" smtClean="0"/>
              <a:t>dults </a:t>
            </a:r>
            <a:r>
              <a:rPr lang="en-US" dirty="0"/>
              <a:t>may see </a:t>
            </a:r>
            <a:r>
              <a:rPr lang="en-US" dirty="0" smtClean="0"/>
              <a:t>fitness trackers</a:t>
            </a:r>
            <a:r>
              <a:rPr lang="en-US" dirty="0" smtClean="0"/>
              <a:t> </a:t>
            </a:r>
            <a:r>
              <a:rPr lang="en-US" dirty="0"/>
              <a:t>as a challenge or </a:t>
            </a:r>
            <a:r>
              <a:rPr lang="en-US" dirty="0" smtClean="0"/>
              <a:t>motivator. </a:t>
            </a:r>
            <a:r>
              <a:rPr lang="en-US" dirty="0"/>
              <a:t>S</a:t>
            </a:r>
            <a:r>
              <a:rPr lang="en-US" dirty="0" smtClean="0"/>
              <a:t>ome </a:t>
            </a:r>
            <a:r>
              <a:rPr lang="en-US" dirty="0"/>
              <a:t>schools </a:t>
            </a:r>
            <a:r>
              <a:rPr lang="en-US" dirty="0" smtClean="0"/>
              <a:t>have banned </a:t>
            </a:r>
            <a:r>
              <a:rPr lang="en-US" dirty="0" smtClean="0"/>
              <a:t>fitness trackers</a:t>
            </a:r>
            <a:r>
              <a:rPr lang="en-US" dirty="0" smtClean="0"/>
              <a:t> </a:t>
            </a:r>
            <a:r>
              <a:rPr lang="en-US" dirty="0"/>
              <a:t>- </a:t>
            </a:r>
            <a:r>
              <a:rPr lang="en-US" dirty="0" smtClean="0"/>
              <a:t>"</a:t>
            </a:r>
            <a:r>
              <a:rPr lang="en-US" dirty="0"/>
              <a:t>These monitor the number of calories burned and we found </a:t>
            </a:r>
            <a:r>
              <a:rPr lang="en-US" dirty="0" smtClean="0"/>
              <a:t>that </a:t>
            </a:r>
            <a:r>
              <a:rPr lang="en-US" dirty="0"/>
              <a:t>some girls would monitor the number of steps they had taken and </a:t>
            </a:r>
            <a:r>
              <a:rPr lang="en-US" dirty="0" smtClean="0"/>
              <a:t>the number </a:t>
            </a:r>
            <a:r>
              <a:rPr lang="en-US" dirty="0"/>
              <a:t>of calories they had used. If they didn't feel they had </a:t>
            </a:r>
            <a:r>
              <a:rPr lang="en-US" dirty="0" smtClean="0"/>
              <a:t>take n </a:t>
            </a:r>
            <a:r>
              <a:rPr lang="en-US" dirty="0"/>
              <a:t>enough steps </a:t>
            </a:r>
            <a:r>
              <a:rPr lang="en-US" dirty="0" smtClean="0"/>
              <a:t>in </a:t>
            </a:r>
            <a:r>
              <a:rPr lang="en-US" dirty="0"/>
              <a:t>the morning they wouldn't eat lunch."</a:t>
            </a:r>
          </a:p>
          <a:p>
            <a:r>
              <a:rPr lang="en-US" dirty="0" smtClean="0"/>
              <a:t>Eating </a:t>
            </a:r>
            <a:r>
              <a:rPr lang="en-US" dirty="0" smtClean="0"/>
              <a:t>disorders </a:t>
            </a:r>
            <a:r>
              <a:rPr lang="en-US" dirty="0"/>
              <a:t>advocates strongly against program</a:t>
            </a:r>
          </a:p>
          <a:p>
            <a:endParaRPr lang="en-US" dirty="0"/>
          </a:p>
        </p:txBody>
      </p:sp>
    </p:spTree>
    <p:extLst>
      <p:ext uri="{BB962C8B-B14F-4D97-AF65-F5344CB8AC3E}">
        <p14:creationId xmlns:p14="http://schemas.microsoft.com/office/powerpoint/2010/main" val="877206988"/>
      </p:ext>
    </p:extLst>
  </p:cSld>
  <p:clrMapOvr>
    <a:masterClrMapping/>
  </p:clrMapOvr>
  <mc:AlternateContent xmlns:mc="http://schemas.openxmlformats.org/markup-compatibility/2006" xmlns:p14="http://schemas.microsoft.com/office/powerpoint/2010/main">
    <mc:Choice Requires="p14">
      <p:transition spd="med" p14:dur="700" advTm="36851">
        <p:fade/>
      </p:transition>
    </mc:Choice>
    <mc:Fallback xmlns="">
      <p:transition spd="med" advTm="36851">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109728"/>
            <a:r>
              <a:rPr lang="en-US" b="1" dirty="0"/>
              <a:t>NJ Student Learning Standards for Comprehensive Health and Physical Education</a:t>
            </a:r>
            <a:endParaRPr lang="en-US" dirty="0"/>
          </a:p>
        </p:txBody>
      </p:sp>
      <p:sp>
        <p:nvSpPr>
          <p:cNvPr id="3" name="Content Placeholder 2"/>
          <p:cNvSpPr>
            <a:spLocks noGrp="1"/>
          </p:cNvSpPr>
          <p:nvPr>
            <p:ph idx="1"/>
          </p:nvPr>
        </p:nvSpPr>
        <p:spPr>
          <a:xfrm>
            <a:off x="609600" y="2364377"/>
            <a:ext cx="11582400" cy="4859383"/>
          </a:xfrm>
        </p:spPr>
        <p:txBody>
          <a:bodyPr>
            <a:normAutofit fontScale="62500" lnSpcReduction="20000"/>
          </a:bodyPr>
          <a:lstStyle/>
          <a:p>
            <a:pPr marL="109728" indent="0">
              <a:buNone/>
            </a:pPr>
            <a:r>
              <a:rPr lang="en-US" dirty="0" smtClean="0"/>
              <a:t>Standard </a:t>
            </a:r>
            <a:r>
              <a:rPr lang="en-US" dirty="0"/>
              <a:t>2.1 Wellness: All students will acquire health promotion concepts and skills to support a healthy, active lifestyle.</a:t>
            </a:r>
          </a:p>
          <a:p>
            <a:pPr marL="109728" indent="0">
              <a:buNone/>
            </a:pPr>
            <a:r>
              <a:rPr lang="en-US" dirty="0"/>
              <a:t>·         Strand A. Personal Growth and Development and Strand B. Nutrition</a:t>
            </a:r>
          </a:p>
          <a:p>
            <a:pPr marL="109728" indent="0">
              <a:buNone/>
            </a:pPr>
            <a:r>
              <a:rPr lang="en-US" dirty="0"/>
              <a:t> </a:t>
            </a:r>
          </a:p>
          <a:p>
            <a:pPr marL="109728" indent="0">
              <a:buNone/>
            </a:pPr>
            <a:r>
              <a:rPr lang="en-US" dirty="0"/>
              <a:t>Standard 2.2 Integrated Skills: All students will develop and use personal and interpersonal skills to support a healthy, active lifestyle.</a:t>
            </a:r>
          </a:p>
          <a:p>
            <a:pPr marL="109728" indent="0">
              <a:buNone/>
            </a:pPr>
            <a:r>
              <a:rPr lang="en-US" dirty="0"/>
              <a:t>·         Strand B. Decision-Making and Goal Setting</a:t>
            </a:r>
          </a:p>
          <a:p>
            <a:pPr marL="109728" indent="0">
              <a:buNone/>
            </a:pPr>
            <a:r>
              <a:rPr lang="en-US" dirty="0"/>
              <a:t> </a:t>
            </a:r>
          </a:p>
          <a:p>
            <a:pPr marL="109728" indent="0">
              <a:buNone/>
            </a:pPr>
            <a:r>
              <a:rPr lang="en-US" dirty="0"/>
              <a:t>Standard 2.4 Human Relationships and Sexuality: All students will acquire knowledge about the physical, emotional, and social aspects of human relationships and sexuality and apply these concepts to support a healthy, active lifestyle.</a:t>
            </a:r>
          </a:p>
          <a:p>
            <a:pPr marL="109728" indent="0">
              <a:buNone/>
            </a:pPr>
            <a:r>
              <a:rPr lang="en-US" dirty="0"/>
              <a:t>·       Strand A. Relationships</a:t>
            </a:r>
          </a:p>
          <a:p>
            <a:pPr marL="109728" indent="0">
              <a:buNone/>
            </a:pPr>
            <a:r>
              <a:rPr lang="en-US" dirty="0"/>
              <a:t> </a:t>
            </a:r>
          </a:p>
          <a:p>
            <a:pPr marL="109728" indent="0">
              <a:buNone/>
            </a:pPr>
            <a:r>
              <a:rPr lang="en-US" dirty="0"/>
              <a:t>Standard 2.5 Motor Skill Development: All students will utilize safe, efficient, and effective movement to develop and maintain a healthy, active lifestyle.</a:t>
            </a:r>
          </a:p>
          <a:p>
            <a:pPr marL="109728" indent="0">
              <a:buNone/>
            </a:pPr>
            <a:r>
              <a:rPr lang="en-US" dirty="0"/>
              <a:t>·         Strand A. Movement Skills and Concepts</a:t>
            </a:r>
          </a:p>
          <a:p>
            <a:pPr marL="109728" indent="0">
              <a:buNone/>
            </a:pPr>
            <a:r>
              <a:rPr lang="en-US" dirty="0"/>
              <a:t> </a:t>
            </a:r>
          </a:p>
          <a:p>
            <a:pPr marL="109728" indent="0">
              <a:buNone/>
            </a:pPr>
            <a:r>
              <a:rPr lang="en-US" dirty="0"/>
              <a:t>Standard 2.6 Fitness: All students will apply health-related and skill-related fitness concepts and skills to develop and maintain a healthy, active lifestyle.</a:t>
            </a:r>
          </a:p>
          <a:p>
            <a:pPr marL="109728" indent="0">
              <a:buNone/>
            </a:pPr>
            <a:r>
              <a:rPr lang="en-US" dirty="0"/>
              <a:t>·         Strand A. Fitness and Physical Activity</a:t>
            </a:r>
          </a:p>
          <a:p>
            <a:pPr marL="411480" lvl="1" indent="0">
              <a:buNone/>
            </a:pPr>
            <a:endParaRPr lang="en-US" dirty="0" smtClean="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78626534"/>
      </p:ext>
    </p:extLst>
  </p:cSld>
  <p:clrMapOvr>
    <a:masterClrMapping/>
  </p:clrMapOvr>
  <mc:AlternateContent xmlns:mc="http://schemas.openxmlformats.org/markup-compatibility/2006" xmlns:p14="http://schemas.microsoft.com/office/powerpoint/2010/main">
    <mc:Choice Requires="p14">
      <p:transition spd="med" p14:dur="700" advTm="967">
        <p:fade/>
      </p:transition>
    </mc:Choice>
    <mc:Fallback xmlns="">
      <p:transition spd="med" advTm="967">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40164" fill="hold"/>
                                        <p:tgtEl>
                                          <p:spTgt spid="5"/>
                                        </p:tgtEl>
                                      </p:cBhvr>
                                    </p:cmd>
                                  </p:childTnLst>
                                </p:cTn>
                              </p:par>
                            </p:childTnLst>
                          </p:cTn>
                        </p:par>
                      </p:childTnLst>
                    </p:cTn>
                  </p:par>
                </p:childTnLst>
              </p:cTn>
              <p:nextCondLst>
                <p:cond evt="onClick" delay="0">
                  <p:tgtEl>
                    <p:spTgt spid="5"/>
                  </p:tgtEl>
                </p:cond>
              </p:nextCondLst>
            </p:seq>
            <p:audio>
              <p:cMediaNode vol="80000">
                <p:cTn id="8"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
</p:tagLst>
</file>

<file path=ppt/tags/tag2.xml><?xml version="1.0" encoding="utf-8"?>
<p:tagLst xmlns:a="http://schemas.openxmlformats.org/drawingml/2006/main" xmlns:r="http://schemas.openxmlformats.org/officeDocument/2006/relationships" xmlns:p="http://schemas.openxmlformats.org/presentationml/2006/main">
  <p:tag name="TIMING" val="|4.2|1.5|12.2|1.7|1.2|0.8|1|2.1|5.2|4.7|0.6|1.2|14.2|18.1|1|0.9|2.3|20.4|11.9|0.8|0.5|0.6|3.7|12|1.2|0.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raining presentatio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extLst>
    <a:ext uri="{05A4C25C-085E-4340-85A3-A5531E510DB2}">
      <thm15:themeFamily xmlns:thm15="http://schemas.microsoft.com/office/thememl/2012/main" name="Training presentation.potx" id="{7B9FCAFE-DDE5-4198-9987-54DFCAD80598}" vid="{6015A8B0-C387-4E39-945C-0F39E3EB10B6}"/>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1438</TotalTime>
  <Words>766</Words>
  <Application>Microsoft Office PowerPoint</Application>
  <PresentationFormat>Widescreen</PresentationFormat>
  <Paragraphs>124</Paragraphs>
  <Slides>13</Slides>
  <Notes>13</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Calibri</vt:lpstr>
      <vt:lpstr>Georgia</vt:lpstr>
      <vt:lpstr>Wingdings 2</vt:lpstr>
      <vt:lpstr>Training presentation</vt:lpstr>
      <vt:lpstr>Emerging Technology Project: Wearable Technology</vt:lpstr>
      <vt:lpstr>You can’t run away from technology…</vt:lpstr>
      <vt:lpstr>Module Outline</vt:lpstr>
      <vt:lpstr>History – Wearable Technology</vt:lpstr>
      <vt:lpstr>Main Classes</vt:lpstr>
      <vt:lpstr>Fitness Trackers</vt:lpstr>
      <vt:lpstr>Benefits and Limitations</vt:lpstr>
      <vt:lpstr>Benefits and Limitations</vt:lpstr>
      <vt:lpstr>NJ Student Learning Standards for Comprehensive Health and Physical Education</vt:lpstr>
      <vt:lpstr>Educational Applications: Higher Ed</vt:lpstr>
      <vt:lpstr>Future of Fitness Trackers</vt:lpstr>
      <vt:lpstr>Online Discussion: Pick One</vt:lpstr>
      <vt:lpstr>Thank you!</vt:lpstr>
    </vt:vector>
  </TitlesOfParts>
  <Company>Philadelphia College of Osteopathic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Technology Project: Wearable Technology</dc:title>
  <dc:creator>Douglas Koch, MMB</dc:creator>
  <cp:lastModifiedBy>Cynthia Costa</cp:lastModifiedBy>
  <cp:revision>75</cp:revision>
  <cp:lastPrinted>2017-10-01T20:08:13Z</cp:lastPrinted>
  <dcterms:created xsi:type="dcterms:W3CDTF">2017-09-17T16:33:19Z</dcterms:created>
  <dcterms:modified xsi:type="dcterms:W3CDTF">2017-10-02T00:32:37Z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